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65"/>
  </p:notesMasterIdLst>
  <p:handoutMasterIdLst>
    <p:handoutMasterId r:id="rId66"/>
  </p:handoutMasterIdLst>
  <p:sldIdLst>
    <p:sldId id="257" r:id="rId2"/>
    <p:sldId id="259" r:id="rId3"/>
    <p:sldId id="351" r:id="rId4"/>
    <p:sldId id="289" r:id="rId5"/>
    <p:sldId id="379" r:id="rId6"/>
    <p:sldId id="378" r:id="rId7"/>
    <p:sldId id="380" r:id="rId8"/>
    <p:sldId id="291" r:id="rId9"/>
    <p:sldId id="323" r:id="rId10"/>
    <p:sldId id="353" r:id="rId11"/>
    <p:sldId id="292" r:id="rId12"/>
    <p:sldId id="381" r:id="rId13"/>
    <p:sldId id="293" r:id="rId14"/>
    <p:sldId id="382" r:id="rId15"/>
    <p:sldId id="363" r:id="rId16"/>
    <p:sldId id="261" r:id="rId17"/>
    <p:sldId id="334" r:id="rId18"/>
    <p:sldId id="364" r:id="rId19"/>
    <p:sldId id="335" r:id="rId20"/>
    <p:sldId id="336" r:id="rId21"/>
    <p:sldId id="285" r:id="rId22"/>
    <p:sldId id="300" r:id="rId23"/>
    <p:sldId id="298" r:id="rId24"/>
    <p:sldId id="322" r:id="rId25"/>
    <p:sldId id="349" r:id="rId26"/>
    <p:sldId id="348" r:id="rId27"/>
    <p:sldId id="366" r:id="rId28"/>
    <p:sldId id="368" r:id="rId29"/>
    <p:sldId id="325" r:id="rId30"/>
    <p:sldId id="262" r:id="rId31"/>
    <p:sldId id="309" r:id="rId32"/>
    <p:sldId id="266" r:id="rId33"/>
    <p:sldId id="383" r:id="rId34"/>
    <p:sldId id="384" r:id="rId35"/>
    <p:sldId id="269" r:id="rId36"/>
    <p:sldId id="369" r:id="rId37"/>
    <p:sldId id="376" r:id="rId38"/>
    <p:sldId id="362" r:id="rId39"/>
    <p:sldId id="345" r:id="rId40"/>
    <p:sldId id="370" r:id="rId41"/>
    <p:sldId id="385" r:id="rId42"/>
    <p:sldId id="327" r:id="rId43"/>
    <p:sldId id="361" r:id="rId44"/>
    <p:sldId id="304" r:id="rId45"/>
    <p:sldId id="386" r:id="rId46"/>
    <p:sldId id="388" r:id="rId47"/>
    <p:sldId id="359" r:id="rId48"/>
    <p:sldId id="360" r:id="rId49"/>
    <p:sldId id="373" r:id="rId50"/>
    <p:sldId id="344" r:id="rId51"/>
    <p:sldId id="263" r:id="rId52"/>
    <p:sldId id="346" r:id="rId53"/>
    <p:sldId id="315" r:id="rId54"/>
    <p:sldId id="276" r:id="rId55"/>
    <p:sldId id="264" r:id="rId56"/>
    <p:sldId id="356" r:id="rId57"/>
    <p:sldId id="342" r:id="rId58"/>
    <p:sldId id="312" r:id="rId59"/>
    <p:sldId id="330" r:id="rId60"/>
    <p:sldId id="357" r:id="rId61"/>
    <p:sldId id="375" r:id="rId62"/>
    <p:sldId id="377" r:id="rId63"/>
    <p:sldId id="37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9DB8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532" autoAdjust="0"/>
  </p:normalViewPr>
  <p:slideViewPr>
    <p:cSldViewPr snapToGrid="0">
      <p:cViewPr varScale="1">
        <p:scale>
          <a:sx n="120" d="100"/>
          <a:sy n="120" d="100"/>
        </p:scale>
        <p:origin x="174"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C0B28F-8524-4965-BCA3-FF34F05901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Part</a:t>
            </a:r>
          </a:p>
        </p:txBody>
      </p:sp>
      <p:sp>
        <p:nvSpPr>
          <p:cNvPr id="3" name="Date Placeholder 2">
            <a:extLst>
              <a:ext uri="{FF2B5EF4-FFF2-40B4-BE49-F238E27FC236}">
                <a16:creationId xmlns:a16="http://schemas.microsoft.com/office/drawing/2014/main" id="{386A3F9B-57F6-47F9-A5D9-F22A925BDA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912099-0542-43FF-B5A1-D2E97F6E29DC}" type="datetimeFigureOut">
              <a:rPr lang="en-GB" smtClean="0"/>
              <a:t>27/11/2018</a:t>
            </a:fld>
            <a:endParaRPr lang="en-GB"/>
          </a:p>
        </p:txBody>
      </p:sp>
      <p:sp>
        <p:nvSpPr>
          <p:cNvPr id="4" name="Footer Placeholder 3">
            <a:extLst>
              <a:ext uri="{FF2B5EF4-FFF2-40B4-BE49-F238E27FC236}">
                <a16:creationId xmlns:a16="http://schemas.microsoft.com/office/drawing/2014/main" id="{55D511ED-D376-451D-83D9-9B4034718E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9B1C89D-68F9-45C2-85C3-091CDBD73C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9E930D-C0A8-4DF2-AE02-2590089C54BD}" type="slidenum">
              <a:rPr lang="en-GB" smtClean="0"/>
              <a:t>‹#›</a:t>
            </a:fld>
            <a:endParaRPr lang="en-GB"/>
          </a:p>
        </p:txBody>
      </p:sp>
    </p:spTree>
    <p:extLst>
      <p:ext uri="{BB962C8B-B14F-4D97-AF65-F5344CB8AC3E}">
        <p14:creationId xmlns:p14="http://schemas.microsoft.com/office/powerpoint/2010/main" val="42315081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Part</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396BC-E9BE-4849-A40A-F87954670290}" type="datetimeFigureOut">
              <a:rPr lang="en-GB" smtClean="0"/>
              <a:t>27/11/2018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376C22-792F-4A9D-B7FD-9A2F2B82D17E}" type="slidenum">
              <a:rPr lang="en-GB" smtClean="0"/>
              <a:t>‹#›</a:t>
            </a:fld>
            <a:endParaRPr lang="en-GB"/>
          </a:p>
        </p:txBody>
      </p:sp>
    </p:spTree>
    <p:extLst>
      <p:ext uri="{BB962C8B-B14F-4D97-AF65-F5344CB8AC3E}">
        <p14:creationId xmlns:p14="http://schemas.microsoft.com/office/powerpoint/2010/main" val="397172850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3B94C-0373-4EA6-96BF-E9783890ED1A}"/>
              </a:ext>
            </a:extLst>
          </p:cNvPr>
          <p:cNvSpPr>
            <a:spLocks noGrp="1"/>
          </p:cNvSpPr>
          <p:nvPr>
            <p:ph type="ctrTitle"/>
          </p:nvPr>
        </p:nvSpPr>
        <p:spPr>
          <a:xfrm>
            <a:off x="4038600" y="1122363"/>
            <a:ext cx="6629399" cy="2488584"/>
          </a:xfrm>
        </p:spPr>
        <p:txBody>
          <a:bodyPr wrap="square" anchor="b"/>
          <a:lstStyle>
            <a:lvl1pPr algn="ctr">
              <a:defRPr sz="6000"/>
            </a:lvl1pPr>
          </a:lstStyle>
          <a:p>
            <a:r>
              <a:rPr lang="en-US"/>
              <a:t>Click to edit Master title style</a:t>
            </a:r>
            <a:endParaRPr lang="en-GB" dirty="0"/>
          </a:p>
        </p:txBody>
      </p:sp>
      <p:sp>
        <p:nvSpPr>
          <p:cNvPr id="3" name="Subtitle 2">
            <a:extLst>
              <a:ext uri="{FF2B5EF4-FFF2-40B4-BE49-F238E27FC236}">
                <a16:creationId xmlns:a16="http://schemas.microsoft.com/office/drawing/2014/main" id="{0F610E96-9C95-4196-997C-563D4EFA8D71}"/>
              </a:ext>
            </a:extLst>
          </p:cNvPr>
          <p:cNvSpPr>
            <a:spLocks noGrp="1"/>
          </p:cNvSpPr>
          <p:nvPr>
            <p:ph type="subTitle" idx="1"/>
          </p:nvPr>
        </p:nvSpPr>
        <p:spPr>
          <a:xfrm>
            <a:off x="4038600" y="3602037"/>
            <a:ext cx="6629399" cy="1725793"/>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76644EED-73EF-47F3-B788-790F1FCBAC80}"/>
              </a:ext>
            </a:extLst>
          </p:cNvPr>
          <p:cNvSpPr>
            <a:spLocks noGrp="1"/>
          </p:cNvSpPr>
          <p:nvPr>
            <p:ph type="dt" sz="half" idx="10"/>
          </p:nvPr>
        </p:nvSpPr>
        <p:spPr/>
        <p:txBody>
          <a:bodyPr/>
          <a:lstStyle/>
          <a:p>
            <a:fld id="{CC2ED7DA-FF60-4E78-8D0D-37359D0152C9}" type="datetime1">
              <a:rPr lang="en-GB" smtClean="0"/>
              <a:t>27/11/2018</a:t>
            </a:fld>
            <a:endParaRPr lang="en-GB"/>
          </a:p>
        </p:txBody>
      </p:sp>
      <p:sp>
        <p:nvSpPr>
          <p:cNvPr id="5" name="Footer Placeholder 4">
            <a:extLst>
              <a:ext uri="{FF2B5EF4-FFF2-40B4-BE49-F238E27FC236}">
                <a16:creationId xmlns:a16="http://schemas.microsoft.com/office/drawing/2014/main" id="{4999F253-6DAB-42E2-BB28-C797BC23FC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28E8C4-CD5D-40FB-8748-AE82F71C001F}"/>
              </a:ext>
            </a:extLst>
          </p:cNvPr>
          <p:cNvSpPr>
            <a:spLocks noGrp="1"/>
          </p:cNvSpPr>
          <p:nvPr>
            <p:ph type="sldNum" sz="quarter" idx="12"/>
          </p:nvPr>
        </p:nvSpPr>
        <p:spPr/>
        <p:txBody>
          <a:bodyPr/>
          <a:lstStyle/>
          <a:p>
            <a:fld id="{34BA187E-3B1D-49CC-A6C2-74DAB6A28C99}" type="slidenum">
              <a:rPr lang="en-GB" smtClean="0"/>
              <a:t>‹#›</a:t>
            </a:fld>
            <a:endParaRPr lang="en-GB"/>
          </a:p>
        </p:txBody>
      </p:sp>
      <p:sp>
        <p:nvSpPr>
          <p:cNvPr id="7" name="Content Placeholder 2">
            <a:extLst>
              <a:ext uri="{FF2B5EF4-FFF2-40B4-BE49-F238E27FC236}">
                <a16:creationId xmlns:a16="http://schemas.microsoft.com/office/drawing/2014/main" id="{C9A5C43E-BF1E-435B-9B7C-973F8F39E155}"/>
              </a:ext>
            </a:extLst>
          </p:cNvPr>
          <p:cNvSpPr>
            <a:spLocks noGrp="1"/>
          </p:cNvSpPr>
          <p:nvPr>
            <p:ph idx="13"/>
          </p:nvPr>
        </p:nvSpPr>
        <p:spPr>
          <a:xfrm>
            <a:off x="838200" y="1122363"/>
            <a:ext cx="2743200" cy="5054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5391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0B44-5817-4B5A-B8BD-21D41B0308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71041D7-2F80-4DD1-A7D1-999146B91D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D87C7AA-B643-404D-97F3-853C45D9C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717AED-D6E2-4A06-B212-E8C1620EEA04}"/>
              </a:ext>
            </a:extLst>
          </p:cNvPr>
          <p:cNvSpPr>
            <a:spLocks noGrp="1"/>
          </p:cNvSpPr>
          <p:nvPr>
            <p:ph type="dt" sz="half" idx="10"/>
          </p:nvPr>
        </p:nvSpPr>
        <p:spPr/>
        <p:txBody>
          <a:bodyPr/>
          <a:lstStyle/>
          <a:p>
            <a:fld id="{F8828429-F6A7-4EE9-A1E9-0FDF93D16110}" type="datetime1">
              <a:rPr lang="en-GB" smtClean="0"/>
              <a:t>27/11/2018</a:t>
            </a:fld>
            <a:endParaRPr lang="en-GB"/>
          </a:p>
        </p:txBody>
      </p:sp>
      <p:sp>
        <p:nvSpPr>
          <p:cNvPr id="6" name="Footer Placeholder 5">
            <a:extLst>
              <a:ext uri="{FF2B5EF4-FFF2-40B4-BE49-F238E27FC236}">
                <a16:creationId xmlns:a16="http://schemas.microsoft.com/office/drawing/2014/main" id="{E2EB7CDF-2844-4D1F-A386-41D34C8FC7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227F61A-9075-4B1F-895F-9CCA1015AA3D}"/>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635442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B49F-4090-4237-B648-640A185294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CA59BD7-4C04-43F5-964C-A2128BF8F0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C204979B-7D0D-4F04-B4D0-5DCE240F74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A89487-4FB7-4C38-A48E-C15024295326}"/>
              </a:ext>
            </a:extLst>
          </p:cNvPr>
          <p:cNvSpPr>
            <a:spLocks noGrp="1"/>
          </p:cNvSpPr>
          <p:nvPr>
            <p:ph type="dt" sz="half" idx="10"/>
          </p:nvPr>
        </p:nvSpPr>
        <p:spPr/>
        <p:txBody>
          <a:bodyPr/>
          <a:lstStyle/>
          <a:p>
            <a:fld id="{01616A01-6A36-4708-907B-C399E9F1AE5C}" type="datetime1">
              <a:rPr lang="en-GB" smtClean="0"/>
              <a:t>27/11/2018</a:t>
            </a:fld>
            <a:endParaRPr lang="en-GB"/>
          </a:p>
        </p:txBody>
      </p:sp>
      <p:sp>
        <p:nvSpPr>
          <p:cNvPr id="6" name="Footer Placeholder 5">
            <a:extLst>
              <a:ext uri="{FF2B5EF4-FFF2-40B4-BE49-F238E27FC236}">
                <a16:creationId xmlns:a16="http://schemas.microsoft.com/office/drawing/2014/main" id="{3A26325C-ECC0-4D4E-A066-FA63398830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04472F-C0E2-465D-98A8-C512CA9AEEC1}"/>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3807676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99870-F222-4DB4-AFA2-152CCDAC3BB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E89ABE8-442D-4DE2-8C21-B7C46C0B89E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D9E9263-0686-42E5-9265-EC3D58B2BBAB}"/>
              </a:ext>
            </a:extLst>
          </p:cNvPr>
          <p:cNvSpPr>
            <a:spLocks noGrp="1"/>
          </p:cNvSpPr>
          <p:nvPr>
            <p:ph type="dt" sz="half" idx="10"/>
          </p:nvPr>
        </p:nvSpPr>
        <p:spPr/>
        <p:txBody>
          <a:bodyPr/>
          <a:lstStyle/>
          <a:p>
            <a:fld id="{0888E1DF-B95C-43E1-B032-524602589DF0}" type="datetime1">
              <a:rPr lang="en-GB" smtClean="0"/>
              <a:t>27/11/2018</a:t>
            </a:fld>
            <a:endParaRPr lang="en-GB"/>
          </a:p>
        </p:txBody>
      </p:sp>
      <p:sp>
        <p:nvSpPr>
          <p:cNvPr id="5" name="Footer Placeholder 4">
            <a:extLst>
              <a:ext uri="{FF2B5EF4-FFF2-40B4-BE49-F238E27FC236}">
                <a16:creationId xmlns:a16="http://schemas.microsoft.com/office/drawing/2014/main" id="{2D7A7A60-9707-4E85-B88A-5F763E59B1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003E65D-5F6D-4A28-BEC2-AB1B7AF843C9}"/>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962294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7A554C-9102-4F6E-BFB2-833BB179502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514F7D0-FA55-4EB2-B7FD-EB12B6FA4F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52AF81F-AFA2-4B7D-863E-637BAA914173}"/>
              </a:ext>
            </a:extLst>
          </p:cNvPr>
          <p:cNvSpPr>
            <a:spLocks noGrp="1"/>
          </p:cNvSpPr>
          <p:nvPr>
            <p:ph type="dt" sz="half" idx="10"/>
          </p:nvPr>
        </p:nvSpPr>
        <p:spPr/>
        <p:txBody>
          <a:bodyPr/>
          <a:lstStyle/>
          <a:p>
            <a:fld id="{2411F495-E059-489B-86F6-D1AC15DD1613}" type="datetime1">
              <a:rPr lang="en-GB" smtClean="0"/>
              <a:t>27/11/2018</a:t>
            </a:fld>
            <a:endParaRPr lang="en-GB"/>
          </a:p>
        </p:txBody>
      </p:sp>
      <p:sp>
        <p:nvSpPr>
          <p:cNvPr id="5" name="Footer Placeholder 4">
            <a:extLst>
              <a:ext uri="{FF2B5EF4-FFF2-40B4-BE49-F238E27FC236}">
                <a16:creationId xmlns:a16="http://schemas.microsoft.com/office/drawing/2014/main" id="{C6DB852E-584D-4AC8-8233-610507209E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C4D814-FCC9-4F4B-A9DA-50A526D38637}"/>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2994350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CF63-59D8-4390-A000-E11758AF81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317F1E4-A8F2-4C08-8BC8-B6CD33E21B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a:extLst>
              <a:ext uri="{FF2B5EF4-FFF2-40B4-BE49-F238E27FC236}">
                <a16:creationId xmlns:a16="http://schemas.microsoft.com/office/drawing/2014/main" id="{3B7B7DDC-7E1C-46F4-8CAB-F15A7DF53776}"/>
              </a:ext>
            </a:extLst>
          </p:cNvPr>
          <p:cNvSpPr>
            <a:spLocks noGrp="1"/>
          </p:cNvSpPr>
          <p:nvPr>
            <p:ph type="dt" sz="half" idx="10"/>
          </p:nvPr>
        </p:nvSpPr>
        <p:spPr/>
        <p:txBody>
          <a:bodyPr/>
          <a:lstStyle/>
          <a:p>
            <a:fld id="{0746BFA5-9389-4C28-9C2F-A0736EE61834}" type="datetime1">
              <a:rPr lang="en-GB" smtClean="0"/>
              <a:t>27/11/2018</a:t>
            </a:fld>
            <a:endParaRPr lang="en-GB"/>
          </a:p>
        </p:txBody>
      </p:sp>
      <p:sp>
        <p:nvSpPr>
          <p:cNvPr id="5" name="Footer Placeholder 4">
            <a:extLst>
              <a:ext uri="{FF2B5EF4-FFF2-40B4-BE49-F238E27FC236}">
                <a16:creationId xmlns:a16="http://schemas.microsoft.com/office/drawing/2014/main" id="{D185BAB0-A72B-469C-8622-55A998D4354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123CD0-7021-456E-AE5A-542DF6747F3C}"/>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2076768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3B94C-0373-4EA6-96BF-E9783890ED1A}"/>
              </a:ext>
            </a:extLst>
          </p:cNvPr>
          <p:cNvSpPr>
            <a:spLocks noGrp="1"/>
          </p:cNvSpPr>
          <p:nvPr>
            <p:ph type="ctrTitle"/>
          </p:nvPr>
        </p:nvSpPr>
        <p:spPr>
          <a:xfrm>
            <a:off x="4038600" y="1122363"/>
            <a:ext cx="6629399" cy="2488584"/>
          </a:xfrm>
        </p:spPr>
        <p:txBody>
          <a:bodyPr wrap="square"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0F610E96-9C95-4196-997C-563D4EFA8D71}"/>
              </a:ext>
            </a:extLst>
          </p:cNvPr>
          <p:cNvSpPr>
            <a:spLocks noGrp="1"/>
          </p:cNvSpPr>
          <p:nvPr>
            <p:ph type="subTitle" idx="1"/>
          </p:nvPr>
        </p:nvSpPr>
        <p:spPr>
          <a:xfrm>
            <a:off x="4038600" y="3602037"/>
            <a:ext cx="6629399" cy="1725793"/>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76644EED-73EF-47F3-B788-790F1FCBAC80}"/>
              </a:ext>
            </a:extLst>
          </p:cNvPr>
          <p:cNvSpPr>
            <a:spLocks noGrp="1"/>
          </p:cNvSpPr>
          <p:nvPr>
            <p:ph type="dt" sz="half" idx="10"/>
          </p:nvPr>
        </p:nvSpPr>
        <p:spPr/>
        <p:txBody>
          <a:bodyPr/>
          <a:lstStyle/>
          <a:p>
            <a:fld id="{412582F4-832C-4764-BC1A-DA347523A504}" type="datetime1">
              <a:rPr lang="en-GB" smtClean="0"/>
              <a:t>27/11/2018</a:t>
            </a:fld>
            <a:endParaRPr lang="en-GB"/>
          </a:p>
        </p:txBody>
      </p:sp>
      <p:sp>
        <p:nvSpPr>
          <p:cNvPr id="5" name="Footer Placeholder 4">
            <a:extLst>
              <a:ext uri="{FF2B5EF4-FFF2-40B4-BE49-F238E27FC236}">
                <a16:creationId xmlns:a16="http://schemas.microsoft.com/office/drawing/2014/main" id="{4999F253-6DAB-42E2-BB28-C797BC23FC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28E8C4-CD5D-40FB-8748-AE82F71C001F}"/>
              </a:ext>
            </a:extLst>
          </p:cNvPr>
          <p:cNvSpPr>
            <a:spLocks noGrp="1"/>
          </p:cNvSpPr>
          <p:nvPr>
            <p:ph type="sldNum" sz="quarter" idx="12"/>
          </p:nvPr>
        </p:nvSpPr>
        <p:spPr/>
        <p:txBody>
          <a:bodyPr/>
          <a:lstStyle/>
          <a:p>
            <a:fld id="{34BA187E-3B1D-49CC-A6C2-74DAB6A28C99}" type="slidenum">
              <a:rPr lang="en-GB" smtClean="0"/>
              <a:t>‹#›</a:t>
            </a:fld>
            <a:endParaRPr lang="en-GB"/>
          </a:p>
        </p:txBody>
      </p:sp>
      <p:sp>
        <p:nvSpPr>
          <p:cNvPr id="7" name="Content Placeholder 2">
            <a:extLst>
              <a:ext uri="{FF2B5EF4-FFF2-40B4-BE49-F238E27FC236}">
                <a16:creationId xmlns:a16="http://schemas.microsoft.com/office/drawing/2014/main" id="{C9A5C43E-BF1E-435B-9B7C-973F8F39E155}"/>
              </a:ext>
            </a:extLst>
          </p:cNvPr>
          <p:cNvSpPr>
            <a:spLocks noGrp="1"/>
          </p:cNvSpPr>
          <p:nvPr>
            <p:ph idx="13" hasCustomPrompt="1"/>
          </p:nvPr>
        </p:nvSpPr>
        <p:spPr>
          <a:xfrm>
            <a:off x="-1597794" y="1122363"/>
            <a:ext cx="5636394" cy="5054600"/>
          </a:xfrm>
        </p:spPr>
        <p:txBody>
          <a:bodyPr bIns="0" anchor="ctr" anchorCtr="0">
            <a:noAutofit/>
          </a:bodyPr>
          <a:lstStyle>
            <a:lvl1pPr marL="0" indent="0" algn="r">
              <a:spcBef>
                <a:spcPts val="0"/>
              </a:spcBef>
              <a:buNone/>
              <a:defRPr sz="45000">
                <a:latin typeface="+mj-lt"/>
                <a:ea typeface="Futura" panose="02020800000000000000" pitchFamily="18" charset="0"/>
                <a:cs typeface="Futura" panose="02020800000000000000" pitchFamily="18" charset="0"/>
              </a:defRPr>
            </a:lvl1pPr>
          </a:lstStyle>
          <a:p>
            <a:pPr lvl="0"/>
            <a:r>
              <a:rPr lang="fr-FR" dirty="0"/>
              <a:t>1</a:t>
            </a:r>
            <a:endParaRPr lang="en-GB" dirty="0"/>
          </a:p>
        </p:txBody>
      </p:sp>
    </p:spTree>
    <p:extLst>
      <p:ext uri="{BB962C8B-B14F-4D97-AF65-F5344CB8AC3E}">
        <p14:creationId xmlns:p14="http://schemas.microsoft.com/office/powerpoint/2010/main" val="2745695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D275E1E-8BBE-4209-AA45-596504707B28}"/>
              </a:ext>
            </a:extLst>
          </p:cNvPr>
          <p:cNvSpPr>
            <a:spLocks noGrp="1"/>
          </p:cNvSpPr>
          <p:nvPr>
            <p:ph idx="13"/>
          </p:nvPr>
        </p:nvSpPr>
        <p:spPr>
          <a:xfrm>
            <a:off x="0" y="0"/>
            <a:ext cx="12191999" cy="6176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6FC55050-3B63-417E-8D07-8841870A5440}"/>
              </a:ext>
            </a:extLst>
          </p:cNvPr>
          <p:cNvSpPr>
            <a:spLocks noGrp="1"/>
          </p:cNvSpPr>
          <p:nvPr>
            <p:ph type="title"/>
          </p:nvPr>
        </p:nvSpPr>
        <p:spPr>
          <a:xfrm>
            <a:off x="838199" y="4436268"/>
            <a:ext cx="10515600" cy="1325563"/>
          </a:xfrm>
        </p:spPr>
        <p:txBody>
          <a:bodyPr/>
          <a:lstStyle>
            <a:lvl1pPr>
              <a:defRPr>
                <a:solidFill>
                  <a:schemeClr val="bg1"/>
                </a:solidFill>
              </a:defRPr>
            </a:lvl1pPr>
          </a:lstStyle>
          <a:p>
            <a:r>
              <a:rPr lang="en-US"/>
              <a:t>Click to edit Master title style</a:t>
            </a:r>
            <a:endParaRPr lang="en-GB" dirty="0"/>
          </a:p>
        </p:txBody>
      </p:sp>
      <p:sp>
        <p:nvSpPr>
          <p:cNvPr id="3" name="Date Placeholder 2">
            <a:extLst>
              <a:ext uri="{FF2B5EF4-FFF2-40B4-BE49-F238E27FC236}">
                <a16:creationId xmlns:a16="http://schemas.microsoft.com/office/drawing/2014/main" id="{A156B79A-ADBF-4CC5-A9C4-A77C079C5C09}"/>
              </a:ext>
            </a:extLst>
          </p:cNvPr>
          <p:cNvSpPr>
            <a:spLocks noGrp="1"/>
          </p:cNvSpPr>
          <p:nvPr>
            <p:ph type="dt" sz="half" idx="10"/>
          </p:nvPr>
        </p:nvSpPr>
        <p:spPr/>
        <p:txBody>
          <a:bodyPr/>
          <a:lstStyle/>
          <a:p>
            <a:fld id="{096319B3-B8EF-4FFB-8359-A867BEE8679B}" type="datetime1">
              <a:rPr lang="en-GB" smtClean="0"/>
              <a:t>27/11/2018</a:t>
            </a:fld>
            <a:endParaRPr lang="en-GB"/>
          </a:p>
        </p:txBody>
      </p:sp>
      <p:sp>
        <p:nvSpPr>
          <p:cNvPr id="4" name="Footer Placeholder 3">
            <a:extLst>
              <a:ext uri="{FF2B5EF4-FFF2-40B4-BE49-F238E27FC236}">
                <a16:creationId xmlns:a16="http://schemas.microsoft.com/office/drawing/2014/main" id="{C8D37C20-1B0A-4100-8F3B-E8850252E11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12C8F45-BC7C-4260-B23B-5E68A62E8D5C}"/>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264233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D53BB-D318-4C98-B8F4-91A2EC78E92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70CE3EF-7464-44DC-BD92-121242D8EB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2E1EC8A-71ED-4405-8006-C8B0770717AD}"/>
              </a:ext>
            </a:extLst>
          </p:cNvPr>
          <p:cNvSpPr>
            <a:spLocks noGrp="1"/>
          </p:cNvSpPr>
          <p:nvPr>
            <p:ph type="dt" sz="half" idx="10"/>
          </p:nvPr>
        </p:nvSpPr>
        <p:spPr/>
        <p:txBody>
          <a:bodyPr/>
          <a:lstStyle/>
          <a:p>
            <a:fld id="{FCC3BE04-D752-426B-9653-27A32A008AB5}" type="datetime1">
              <a:rPr lang="en-GB" smtClean="0"/>
              <a:t>27/11/2018</a:t>
            </a:fld>
            <a:endParaRPr lang="en-GB"/>
          </a:p>
        </p:txBody>
      </p:sp>
      <p:sp>
        <p:nvSpPr>
          <p:cNvPr id="5" name="Footer Placeholder 4">
            <a:extLst>
              <a:ext uri="{FF2B5EF4-FFF2-40B4-BE49-F238E27FC236}">
                <a16:creationId xmlns:a16="http://schemas.microsoft.com/office/drawing/2014/main" id="{AE720CED-C403-48D7-89E5-477E4EF00F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4C993C-8FDC-4F37-A177-3CA52EDAE6DE}"/>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201350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19481-6B88-4551-A4AF-CAECE6C722A2}"/>
              </a:ext>
            </a:extLst>
          </p:cNvPr>
          <p:cNvSpPr>
            <a:spLocks noGrp="1"/>
          </p:cNvSpPr>
          <p:nvPr>
            <p:ph type="title"/>
          </p:nvPr>
        </p:nvSpPr>
        <p:spPr>
          <a:xfrm>
            <a:off x="831850" y="1709738"/>
            <a:ext cx="10515600" cy="2852737"/>
          </a:xfrm>
          <a:ln>
            <a:noFill/>
          </a:ln>
        </p:spPr>
        <p:txBody>
          <a:bodyPr anchor="b"/>
          <a:lstStyle>
            <a:lvl1pPr>
              <a:defRPr sz="6000"/>
            </a:lvl1p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40FC88C-B250-49E2-AA78-B2A1F7732E3C}"/>
              </a:ext>
            </a:extLst>
          </p:cNvPr>
          <p:cNvSpPr>
            <a:spLocks noGrp="1"/>
          </p:cNvSpPr>
          <p:nvPr>
            <p:ph type="body" idx="1"/>
          </p:nvPr>
        </p:nvSpPr>
        <p:spPr>
          <a:xfrm>
            <a:off x="831850" y="4589463"/>
            <a:ext cx="10515600" cy="1500187"/>
          </a:xfrm>
        </p:spPr>
        <p:txBody>
          <a:bodyPr/>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7BB9B87-5781-4877-8AD4-48E064FA3D26}"/>
              </a:ext>
            </a:extLst>
          </p:cNvPr>
          <p:cNvSpPr>
            <a:spLocks noGrp="1"/>
          </p:cNvSpPr>
          <p:nvPr>
            <p:ph type="dt" sz="half" idx="10"/>
          </p:nvPr>
        </p:nvSpPr>
        <p:spPr/>
        <p:txBody>
          <a:bodyPr/>
          <a:lstStyle/>
          <a:p>
            <a:fld id="{97165E5D-6587-456B-AE3E-CE453AAD8B87}" type="datetime1">
              <a:rPr lang="en-GB" smtClean="0"/>
              <a:t>27/11/2018</a:t>
            </a:fld>
            <a:endParaRPr lang="en-GB"/>
          </a:p>
        </p:txBody>
      </p:sp>
      <p:sp>
        <p:nvSpPr>
          <p:cNvPr id="5" name="Footer Placeholder 4">
            <a:extLst>
              <a:ext uri="{FF2B5EF4-FFF2-40B4-BE49-F238E27FC236}">
                <a16:creationId xmlns:a16="http://schemas.microsoft.com/office/drawing/2014/main" id="{C8B6E9ED-47D6-4AA6-801C-CD1F162C6E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108AF8-F22F-4285-B818-1056C64F1DBF}"/>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236641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A052B-1BB0-48C0-AD95-D4605DD93F6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BE5E9C-FE3A-47C2-96BE-4749102282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900C703-2EEA-41CD-9340-69CC543F74A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45CCC82-ACBA-4CE9-BC3F-D709E354565F}"/>
              </a:ext>
            </a:extLst>
          </p:cNvPr>
          <p:cNvSpPr>
            <a:spLocks noGrp="1"/>
          </p:cNvSpPr>
          <p:nvPr>
            <p:ph type="dt" sz="half" idx="10"/>
          </p:nvPr>
        </p:nvSpPr>
        <p:spPr/>
        <p:txBody>
          <a:bodyPr/>
          <a:lstStyle/>
          <a:p>
            <a:fld id="{5BAEEC6F-501A-4770-9B6B-CB7C034C620E}" type="datetime1">
              <a:rPr lang="en-GB" smtClean="0"/>
              <a:t>27/11/2018</a:t>
            </a:fld>
            <a:endParaRPr lang="en-GB"/>
          </a:p>
        </p:txBody>
      </p:sp>
      <p:sp>
        <p:nvSpPr>
          <p:cNvPr id="6" name="Footer Placeholder 5">
            <a:extLst>
              <a:ext uri="{FF2B5EF4-FFF2-40B4-BE49-F238E27FC236}">
                <a16:creationId xmlns:a16="http://schemas.microsoft.com/office/drawing/2014/main" id="{D56D248C-C9A6-46E3-BCE2-1FB5582D8C6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E5BE563-ACFE-458D-AD77-41B3182C94CC}"/>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77623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4644-7927-4298-B671-48CC60F529E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01DBFBC-2744-4F1F-A161-288450154F75}"/>
              </a:ext>
            </a:extLst>
          </p:cNvPr>
          <p:cNvSpPr>
            <a:spLocks noGrp="1"/>
          </p:cNvSpPr>
          <p:nvPr>
            <p:ph type="body" idx="1"/>
          </p:nvPr>
        </p:nvSpPr>
        <p:spPr>
          <a:xfrm>
            <a:off x="1772398" y="1681163"/>
            <a:ext cx="4262634" cy="823912"/>
          </a:xfrm>
        </p:spPr>
        <p:txBody>
          <a:bodyPr anchor="b"/>
          <a:lstStyle>
            <a:lvl1pPr marL="0" indent="0" algn="r">
              <a:buNone/>
              <a:defRPr lang="en-US" dirty="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1B39E408-604B-4B7C-996C-C42C9B563632}"/>
              </a:ext>
            </a:extLst>
          </p:cNvPr>
          <p:cNvSpPr>
            <a:spLocks noGrp="1"/>
          </p:cNvSpPr>
          <p:nvPr>
            <p:ph sz="half" idx="2"/>
          </p:nvPr>
        </p:nvSpPr>
        <p:spPr>
          <a:xfrm>
            <a:off x="1772398" y="2505075"/>
            <a:ext cx="4262634" cy="3684588"/>
          </a:xfrm>
        </p:spPr>
        <p:txBody>
          <a:bodyPr/>
          <a:lstStyle>
            <a:lvl1pPr>
              <a:defRPr lang="en-US"/>
            </a:lvl1pPr>
            <a:lvl2pPr>
              <a:defRPr lang="en-US"/>
            </a:lvl2pPr>
            <a:lvl3pPr>
              <a:defRPr lang="en-US"/>
            </a:lvl3pPr>
            <a:lvl4pPr>
              <a:defRPr lang="en-US"/>
            </a:lvl4pPr>
            <a:lvl5pPr>
              <a:defRPr lang="en-GB"/>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177FA5-1441-49CF-B8FD-E2B9071F22FE}"/>
              </a:ext>
            </a:extLst>
          </p:cNvPr>
          <p:cNvSpPr>
            <a:spLocks noGrp="1"/>
          </p:cNvSpPr>
          <p:nvPr>
            <p:ph type="body" sz="quarter" idx="3"/>
          </p:nvPr>
        </p:nvSpPr>
        <p:spPr>
          <a:xfrm>
            <a:off x="7107015" y="1681163"/>
            <a:ext cx="4283626" cy="823912"/>
          </a:xfrm>
        </p:spPr>
        <p:txBody>
          <a:bodyPr anchor="b"/>
          <a:lstStyle>
            <a:lvl1pPr marL="0" indent="0" algn="r">
              <a:buNone/>
              <a:defRPr lang="en-US"/>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6F88217-7A89-4E8F-810C-5BADDFB59715}"/>
              </a:ext>
            </a:extLst>
          </p:cNvPr>
          <p:cNvSpPr>
            <a:spLocks noGrp="1"/>
          </p:cNvSpPr>
          <p:nvPr>
            <p:ph sz="quarter" idx="4"/>
          </p:nvPr>
        </p:nvSpPr>
        <p:spPr>
          <a:xfrm>
            <a:off x="7107015" y="2505075"/>
            <a:ext cx="4283626" cy="3684588"/>
          </a:xfrm>
        </p:spPr>
        <p:txBody>
          <a:bodyPr/>
          <a:lstStyle>
            <a:lvl1pPr>
              <a:defRPr lang="en-US"/>
            </a:lvl1pPr>
            <a:lvl2pPr>
              <a:defRPr lang="en-US"/>
            </a:lvl2pPr>
            <a:lvl3pPr>
              <a:defRPr lang="en-US"/>
            </a:lvl3pPr>
            <a:lvl4pPr>
              <a:defRPr lang="en-US"/>
            </a:lvl4pPr>
            <a:lvl5pPr>
              <a:defRPr lang="en-GB"/>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1B61801-27AF-4CF2-89CB-DB87885BC129}"/>
              </a:ext>
            </a:extLst>
          </p:cNvPr>
          <p:cNvSpPr>
            <a:spLocks noGrp="1"/>
          </p:cNvSpPr>
          <p:nvPr>
            <p:ph type="dt" sz="half" idx="10"/>
          </p:nvPr>
        </p:nvSpPr>
        <p:spPr/>
        <p:txBody>
          <a:bodyPr/>
          <a:lstStyle/>
          <a:p>
            <a:fld id="{D245F249-87DE-4CE9-9F4B-2EB5917E145E}" type="datetime1">
              <a:rPr lang="en-GB" smtClean="0"/>
              <a:t>27/11/2018</a:t>
            </a:fld>
            <a:endParaRPr lang="en-GB"/>
          </a:p>
        </p:txBody>
      </p:sp>
      <p:sp>
        <p:nvSpPr>
          <p:cNvPr id="8" name="Footer Placeholder 7">
            <a:extLst>
              <a:ext uri="{FF2B5EF4-FFF2-40B4-BE49-F238E27FC236}">
                <a16:creationId xmlns:a16="http://schemas.microsoft.com/office/drawing/2014/main" id="{A91C8C31-56FB-4CBC-862E-4847A544113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BE54355-4A59-4782-95F4-CA011EBD54B6}"/>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816981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C241E-7CD1-4B0E-AD47-5196EAC9227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159D757-1FC0-4D3A-80BD-506CCEA0CDCF}"/>
              </a:ext>
            </a:extLst>
          </p:cNvPr>
          <p:cNvSpPr>
            <a:spLocks noGrp="1"/>
          </p:cNvSpPr>
          <p:nvPr>
            <p:ph type="dt" sz="half" idx="10"/>
          </p:nvPr>
        </p:nvSpPr>
        <p:spPr/>
        <p:txBody>
          <a:bodyPr/>
          <a:lstStyle/>
          <a:p>
            <a:fld id="{DF5CC169-1A1A-4522-A7DF-23CF90415D71}" type="datetime1">
              <a:rPr lang="en-GB" smtClean="0"/>
              <a:t>27/11/2018</a:t>
            </a:fld>
            <a:endParaRPr lang="en-GB"/>
          </a:p>
        </p:txBody>
      </p:sp>
      <p:sp>
        <p:nvSpPr>
          <p:cNvPr id="4" name="Footer Placeholder 3">
            <a:extLst>
              <a:ext uri="{FF2B5EF4-FFF2-40B4-BE49-F238E27FC236}">
                <a16:creationId xmlns:a16="http://schemas.microsoft.com/office/drawing/2014/main" id="{3CF37F94-15FC-42AA-9BAA-C83489ED288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CA18A0-3B3D-4AE5-82A8-94CEB35BC63A}"/>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3065556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F457B0-F72E-4BF3-A77A-99CD1EA2F0F2}"/>
              </a:ext>
            </a:extLst>
          </p:cNvPr>
          <p:cNvSpPr>
            <a:spLocks noGrp="1"/>
          </p:cNvSpPr>
          <p:nvPr>
            <p:ph type="dt" sz="half" idx="10"/>
          </p:nvPr>
        </p:nvSpPr>
        <p:spPr/>
        <p:txBody>
          <a:bodyPr/>
          <a:lstStyle/>
          <a:p>
            <a:fld id="{F9C44F7D-B7B9-4E6E-9245-8416DD9D7060}" type="datetime1">
              <a:rPr lang="en-GB" smtClean="0"/>
              <a:t>27/11/2018</a:t>
            </a:fld>
            <a:endParaRPr lang="en-GB"/>
          </a:p>
        </p:txBody>
      </p:sp>
      <p:sp>
        <p:nvSpPr>
          <p:cNvPr id="3" name="Footer Placeholder 2">
            <a:extLst>
              <a:ext uri="{FF2B5EF4-FFF2-40B4-BE49-F238E27FC236}">
                <a16:creationId xmlns:a16="http://schemas.microsoft.com/office/drawing/2014/main" id="{FB6327E7-D2E7-489C-BAD5-4D41E640F4F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AD1282E-DEB8-4710-B292-3E935A6D827F}"/>
              </a:ext>
            </a:extLst>
          </p:cNvPr>
          <p:cNvSpPr>
            <a:spLocks noGrp="1"/>
          </p:cNvSpPr>
          <p:nvPr>
            <p:ph type="sldNum" sz="quarter" idx="12"/>
          </p:nvPr>
        </p:nvSpPr>
        <p:spPr/>
        <p:txBody>
          <a:bodyPr/>
          <a:lstStyle/>
          <a:p>
            <a:fld id="{34BA187E-3B1D-49CC-A6C2-74DAB6A28C99}" type="slidenum">
              <a:rPr lang="en-GB" smtClean="0"/>
              <a:t>‹#›</a:t>
            </a:fld>
            <a:endParaRPr lang="en-GB"/>
          </a:p>
        </p:txBody>
      </p:sp>
    </p:spTree>
    <p:extLst>
      <p:ext uri="{BB962C8B-B14F-4D97-AF65-F5344CB8AC3E}">
        <p14:creationId xmlns:p14="http://schemas.microsoft.com/office/powerpoint/2010/main" val="2402820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87C481-759A-4198-9D45-7F4884A44C14}"/>
              </a:ext>
            </a:extLst>
          </p:cNvPr>
          <p:cNvSpPr>
            <a:spLocks noGrp="1"/>
          </p:cNvSpPr>
          <p:nvPr>
            <p:ph type="title"/>
          </p:nvPr>
        </p:nvSpPr>
        <p:spPr>
          <a:xfrm>
            <a:off x="838200" y="365125"/>
            <a:ext cx="10515600" cy="1325563"/>
          </a:xfrm>
          <a:prstGeom prst="rect">
            <a:avLst/>
          </a:prstGeom>
          <a:noFill/>
          <a:ln>
            <a:noFill/>
          </a:ln>
        </p:spPr>
        <p:txBody>
          <a:bodyPr vert="horz" lIns="91440" tIns="45720" rIns="91440" bIns="45720" rtlCol="0" anchor="b" anchorCtr="0">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6752EBA3-935B-4FA9-A2FF-5A342C88B1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D9C89A8-8AE1-4F47-9DA1-825D7B4973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9D22C3-E0F4-496C-9309-2747770584A5}" type="datetime1">
              <a:rPr lang="en-GB" smtClean="0"/>
              <a:t>27/11/2018</a:t>
            </a:fld>
            <a:endParaRPr lang="en-GB"/>
          </a:p>
        </p:txBody>
      </p:sp>
      <p:sp>
        <p:nvSpPr>
          <p:cNvPr id="5" name="Footer Placeholder 4">
            <a:extLst>
              <a:ext uri="{FF2B5EF4-FFF2-40B4-BE49-F238E27FC236}">
                <a16:creationId xmlns:a16="http://schemas.microsoft.com/office/drawing/2014/main" id="{20019487-57BE-4AE9-91E2-398138EDDD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0021EB7-24E8-4E31-B124-B3F9528F58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A187E-3B1D-49CC-A6C2-74DAB6A28C99}" type="slidenum">
              <a:rPr lang="en-GB" smtClean="0"/>
              <a:t>‹#›</a:t>
            </a:fld>
            <a:endParaRPr lang="en-GB"/>
          </a:p>
        </p:txBody>
      </p:sp>
    </p:spTree>
    <p:extLst>
      <p:ext uri="{BB962C8B-B14F-4D97-AF65-F5344CB8AC3E}">
        <p14:creationId xmlns:p14="http://schemas.microsoft.com/office/powerpoint/2010/main" val="300875471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hf hdr="0" dt="0"/>
  <p:txStyles>
    <p:titleStyle>
      <a:lvl1pPr algn="l" defTabSz="914400" rtl="0" eaLnBrk="1" latinLnBrk="0" hangingPunct="1">
        <a:lnSpc>
          <a:spcPct val="90000"/>
        </a:lnSpc>
        <a:spcBef>
          <a:spcPct val="0"/>
        </a:spcBef>
        <a:buNone/>
        <a:defRPr sz="4400" kern="1200">
          <a:ln>
            <a:noFill/>
          </a:ln>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Layout" Target="../slideLayouts/slideLayout3.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42.emf"/><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42.emf"/><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4.emf"/><Relationship Id="rId4" Type="http://schemas.openxmlformats.org/officeDocument/2006/relationships/image" Target="../media/image42.emf"/></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4.emf"/><Relationship Id="rId4" Type="http://schemas.openxmlformats.org/officeDocument/2006/relationships/image" Target="../media/image42.emf"/></Relationships>
</file>

<file path=ppt/slides/_rels/slide3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emf"/></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49.emf"/></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49.emf"/><Relationship Id="rId4" Type="http://schemas.openxmlformats.org/officeDocument/2006/relationships/image" Target="../media/image50.emf"/></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emf"/><Relationship Id="rId1" Type="http://schemas.openxmlformats.org/officeDocument/2006/relationships/slideLayout" Target="../slideLayouts/slideLayout6.xml"/><Relationship Id="rId4" Type="http://schemas.openxmlformats.org/officeDocument/2006/relationships/image" Target="../media/image58.emf"/></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6.xml"/><Relationship Id="rId5" Type="http://schemas.openxmlformats.org/officeDocument/2006/relationships/image" Target="../media/image57.emf"/><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6.xml"/><Relationship Id="rId4" Type="http://schemas.openxmlformats.org/officeDocument/2006/relationships/image" Target="../media/image65.jpg"/></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image" Target="../media/image4.emf"/><Relationship Id="rId5" Type="http://schemas.openxmlformats.org/officeDocument/2006/relationships/image" Target="../media/image5.emf"/><Relationship Id="rId4" Type="http://schemas.openxmlformats.org/officeDocument/2006/relationships/image" Target="../media/image7.emf"/></Relationships>
</file>

<file path=ppt/slides/_rels/slide6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53.emf"/><Relationship Id="rId1" Type="http://schemas.openxmlformats.org/officeDocument/2006/relationships/slideLayout" Target="../slideLayouts/slideLayout4.xml"/><Relationship Id="rId4" Type="http://schemas.openxmlformats.org/officeDocument/2006/relationships/image" Target="../media/image72.emf"/></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image" Target="../media/image4.emf"/><Relationship Id="rId5" Type="http://schemas.openxmlformats.org/officeDocument/2006/relationships/image" Target="../media/image5.emf"/><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19D01E-3C51-4284-93C1-F868AEF9AF06}"/>
              </a:ext>
            </a:extLst>
          </p:cNvPr>
          <p:cNvPicPr>
            <a:picLocks noChangeAspect="1"/>
          </p:cNvPicPr>
          <p:nvPr/>
        </p:nvPicPr>
        <p:blipFill rotWithShape="1">
          <a:blip r:embed="rId2">
            <a:duotone>
              <a:schemeClr val="bg2">
                <a:shade val="45000"/>
                <a:satMod val="135000"/>
              </a:schemeClr>
              <a:prstClr val="white"/>
            </a:duotone>
          </a:blip>
          <a:srcRect l="919" t="2010" r="1234" b="62298"/>
          <a:stretch/>
        </p:blipFill>
        <p:spPr>
          <a:xfrm>
            <a:off x="154721" y="171359"/>
            <a:ext cx="11882558" cy="6515281"/>
          </a:xfrm>
          <a:prstGeom prst="rect">
            <a:avLst/>
          </a:prstGeom>
        </p:spPr>
      </p:pic>
      <p:sp>
        <p:nvSpPr>
          <p:cNvPr id="2" name="Title 1">
            <a:extLst>
              <a:ext uri="{FF2B5EF4-FFF2-40B4-BE49-F238E27FC236}">
                <a16:creationId xmlns:a16="http://schemas.microsoft.com/office/drawing/2014/main" id="{C044E75B-D3CD-4872-8C89-D112B0228CDC}"/>
              </a:ext>
            </a:extLst>
          </p:cNvPr>
          <p:cNvSpPr>
            <a:spLocks noGrp="1"/>
          </p:cNvSpPr>
          <p:nvPr>
            <p:ph type="ctrTitle"/>
          </p:nvPr>
        </p:nvSpPr>
        <p:spPr>
          <a:xfrm>
            <a:off x="1524000" y="1122363"/>
            <a:ext cx="9144000" cy="1303596"/>
          </a:xfrm>
        </p:spPr>
        <p:txBody>
          <a:bodyPr>
            <a:noAutofit/>
          </a:bodyPr>
          <a:lstStyle/>
          <a:p>
            <a:r>
              <a:rPr lang="fr-FR" sz="3200" dirty="0" err="1"/>
              <a:t>Mountain</a:t>
            </a:r>
            <a:r>
              <a:rPr lang="fr-FR" sz="3200" dirty="0"/>
              <a:t> </a:t>
            </a:r>
            <a:r>
              <a:rPr lang="fr-FR" sz="3200" dirty="0" err="1"/>
              <a:t>grassland</a:t>
            </a:r>
            <a:r>
              <a:rPr lang="fr-FR" sz="3200" dirty="0"/>
              <a:t> </a:t>
            </a:r>
            <a:r>
              <a:rPr lang="fr-FR" sz="3200" dirty="0" err="1"/>
              <a:t>dynamics</a:t>
            </a:r>
            <a:r>
              <a:rPr lang="fr-FR" sz="3200" dirty="0"/>
              <a:t>: </a:t>
            </a:r>
            <a:r>
              <a:rPr lang="fr-FR" sz="3200" dirty="0" err="1"/>
              <a:t>integrating</a:t>
            </a:r>
            <a:r>
              <a:rPr lang="fr-FR" sz="3200" dirty="0"/>
              <a:t> </a:t>
            </a:r>
            <a:r>
              <a:rPr lang="fr-FR" sz="3200" dirty="0" err="1"/>
              <a:t>phenotypic</a:t>
            </a:r>
            <a:r>
              <a:rPr lang="fr-FR" sz="3200" dirty="0"/>
              <a:t> </a:t>
            </a:r>
            <a:r>
              <a:rPr lang="fr-FR" sz="3200" dirty="0" err="1"/>
              <a:t>plasticity</a:t>
            </a:r>
            <a:r>
              <a:rPr lang="fr-FR" sz="3200" dirty="0"/>
              <a:t> in a new agent-</a:t>
            </a:r>
            <a:r>
              <a:rPr lang="fr-FR" sz="3200" dirty="0" err="1"/>
              <a:t>based</a:t>
            </a:r>
            <a:r>
              <a:rPr lang="fr-FR" sz="3200" dirty="0"/>
              <a:t> model</a:t>
            </a:r>
            <a:endParaRPr lang="en-GB" sz="3200" dirty="0"/>
          </a:p>
        </p:txBody>
      </p:sp>
      <p:sp>
        <p:nvSpPr>
          <p:cNvPr id="3" name="Subtitle 2">
            <a:extLst>
              <a:ext uri="{FF2B5EF4-FFF2-40B4-BE49-F238E27FC236}">
                <a16:creationId xmlns:a16="http://schemas.microsoft.com/office/drawing/2014/main" id="{C80316B6-7A89-43EB-AFD7-5B1EE5099C5F}"/>
              </a:ext>
            </a:extLst>
          </p:cNvPr>
          <p:cNvSpPr>
            <a:spLocks noGrp="1"/>
          </p:cNvSpPr>
          <p:nvPr>
            <p:ph type="subTitle" idx="1"/>
          </p:nvPr>
        </p:nvSpPr>
        <p:spPr>
          <a:xfrm>
            <a:off x="1524000" y="2771192"/>
            <a:ext cx="9144000" cy="2127379"/>
          </a:xfrm>
        </p:spPr>
        <p:txBody>
          <a:bodyPr>
            <a:normAutofit/>
          </a:bodyPr>
          <a:lstStyle/>
          <a:p>
            <a:r>
              <a:rPr lang="fr-FR" sz="1800" dirty="0" err="1"/>
              <a:t>Ph.D</a:t>
            </a:r>
            <a:r>
              <a:rPr lang="fr-FR" sz="1800" dirty="0"/>
              <a:t>. </a:t>
            </a:r>
            <a:r>
              <a:rPr lang="fr-FR" sz="1800" dirty="0" err="1"/>
              <a:t>defence</a:t>
            </a:r>
            <a:r>
              <a:rPr lang="fr-FR" sz="1800" dirty="0"/>
              <a:t> of</a:t>
            </a:r>
          </a:p>
          <a:p>
            <a:r>
              <a:rPr lang="fr-FR" b="1" dirty="0"/>
              <a:t>Clément Viguier</a:t>
            </a:r>
          </a:p>
          <a:p>
            <a:r>
              <a:rPr lang="fr-FR" sz="1800" dirty="0" err="1"/>
              <a:t>realised</a:t>
            </a:r>
            <a:r>
              <a:rPr lang="fr-FR" sz="1800" dirty="0"/>
              <a:t> </a:t>
            </a:r>
            <a:r>
              <a:rPr lang="fr-FR" sz="1800" dirty="0" err="1"/>
              <a:t>under</a:t>
            </a:r>
            <a:r>
              <a:rPr lang="fr-FR" sz="1800" dirty="0"/>
              <a:t> the supervision of</a:t>
            </a:r>
          </a:p>
          <a:p>
            <a:r>
              <a:rPr lang="fr-FR" sz="1800" b="1" dirty="0"/>
              <a:t>Björn </a:t>
            </a:r>
            <a:r>
              <a:rPr lang="fr-FR" sz="1800" b="1" dirty="0" err="1"/>
              <a:t>Reineking</a:t>
            </a:r>
            <a:endParaRPr lang="fr-FR" sz="1800" b="1" dirty="0"/>
          </a:p>
          <a:p>
            <a:r>
              <a:rPr lang="fr-FR" sz="1800" dirty="0"/>
              <a:t>at IRSTEA Grenoble – LESSEM</a:t>
            </a:r>
            <a:endParaRPr lang="en-GB" sz="1800" dirty="0"/>
          </a:p>
        </p:txBody>
      </p:sp>
      <p:grpSp>
        <p:nvGrpSpPr>
          <p:cNvPr id="8" name="Group 7">
            <a:extLst>
              <a:ext uri="{FF2B5EF4-FFF2-40B4-BE49-F238E27FC236}">
                <a16:creationId xmlns:a16="http://schemas.microsoft.com/office/drawing/2014/main" id="{B10A9271-93D9-450E-9E1C-6E1E1CB17581}"/>
              </a:ext>
            </a:extLst>
          </p:cNvPr>
          <p:cNvGrpSpPr/>
          <p:nvPr/>
        </p:nvGrpSpPr>
        <p:grpSpPr>
          <a:xfrm>
            <a:off x="1335833" y="5085185"/>
            <a:ext cx="9520334" cy="1446244"/>
            <a:chOff x="1408923" y="5085185"/>
            <a:chExt cx="9520334" cy="1446244"/>
          </a:xfrm>
        </p:grpSpPr>
        <p:sp>
          <p:nvSpPr>
            <p:cNvPr id="4" name="Subtitle 2">
              <a:extLst>
                <a:ext uri="{FF2B5EF4-FFF2-40B4-BE49-F238E27FC236}">
                  <a16:creationId xmlns:a16="http://schemas.microsoft.com/office/drawing/2014/main" id="{2322C900-5416-4682-9F6F-AC5EE4347DCF}"/>
                </a:ext>
              </a:extLst>
            </p:cNvPr>
            <p:cNvSpPr txBox="1">
              <a:spLocks/>
            </p:cNvSpPr>
            <p:nvPr/>
          </p:nvSpPr>
          <p:spPr>
            <a:xfrm>
              <a:off x="1408923" y="5085185"/>
              <a:ext cx="2080726" cy="144624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fr-FR" sz="1800" dirty="0"/>
                <a:t>Uta Berger</a:t>
              </a:r>
            </a:p>
            <a:p>
              <a:pPr>
                <a:lnSpc>
                  <a:spcPct val="110000"/>
                </a:lnSpc>
              </a:pPr>
              <a:r>
                <a:rPr lang="fr-FR" sz="1800" dirty="0" err="1"/>
                <a:t>Technische</a:t>
              </a:r>
              <a:r>
                <a:rPr lang="fr-FR" sz="1800" dirty="0"/>
                <a:t> </a:t>
              </a:r>
              <a:r>
                <a:rPr lang="fr-FR" sz="1800" dirty="0" err="1"/>
                <a:t>Universitat</a:t>
              </a:r>
              <a:r>
                <a:rPr lang="fr-FR" sz="1800" dirty="0"/>
                <a:t> Dresden</a:t>
              </a:r>
            </a:p>
            <a:p>
              <a:pPr>
                <a:lnSpc>
                  <a:spcPct val="110000"/>
                </a:lnSpc>
              </a:pPr>
              <a:r>
                <a:rPr lang="fr-FR" sz="1800" dirty="0"/>
                <a:t> Rapporteur</a:t>
              </a:r>
            </a:p>
          </p:txBody>
        </p:sp>
        <p:sp>
          <p:nvSpPr>
            <p:cNvPr id="5" name="Subtitle 2">
              <a:extLst>
                <a:ext uri="{FF2B5EF4-FFF2-40B4-BE49-F238E27FC236}">
                  <a16:creationId xmlns:a16="http://schemas.microsoft.com/office/drawing/2014/main" id="{5A4FA575-BE9E-45E0-8635-04DCBD994A2C}"/>
                </a:ext>
              </a:extLst>
            </p:cNvPr>
            <p:cNvSpPr txBox="1">
              <a:spLocks/>
            </p:cNvSpPr>
            <p:nvPr/>
          </p:nvSpPr>
          <p:spPr>
            <a:xfrm>
              <a:off x="3836955" y="5085185"/>
              <a:ext cx="2236237" cy="144624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fr-FR" sz="1800" dirty="0"/>
                <a:t>Marie-Laure </a:t>
              </a:r>
              <a:r>
                <a:rPr lang="fr-FR" sz="1800" dirty="0" err="1"/>
                <a:t>Navas</a:t>
              </a:r>
              <a:endParaRPr lang="fr-FR" sz="1800" dirty="0"/>
            </a:p>
            <a:p>
              <a:pPr>
                <a:lnSpc>
                  <a:spcPct val="110000"/>
                </a:lnSpc>
              </a:pPr>
              <a:r>
                <a:rPr lang="fr-FR" sz="1800" dirty="0"/>
                <a:t>Montpellier SUPAGRO</a:t>
              </a:r>
            </a:p>
            <a:p>
              <a:pPr>
                <a:lnSpc>
                  <a:spcPct val="110000"/>
                </a:lnSpc>
              </a:pPr>
              <a:r>
                <a:rPr lang="fr-FR" sz="1800" dirty="0"/>
                <a:t>Rapporteur</a:t>
              </a:r>
            </a:p>
          </p:txBody>
        </p:sp>
        <p:sp>
          <p:nvSpPr>
            <p:cNvPr id="6" name="Subtitle 2">
              <a:extLst>
                <a:ext uri="{FF2B5EF4-FFF2-40B4-BE49-F238E27FC236}">
                  <a16:creationId xmlns:a16="http://schemas.microsoft.com/office/drawing/2014/main" id="{351492B8-D99C-44E9-8462-2C8D78C0A235}"/>
                </a:ext>
              </a:extLst>
            </p:cNvPr>
            <p:cNvSpPr txBox="1">
              <a:spLocks/>
            </p:cNvSpPr>
            <p:nvPr/>
          </p:nvSpPr>
          <p:spPr>
            <a:xfrm>
              <a:off x="6420498" y="5085185"/>
              <a:ext cx="2080726" cy="144624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fr-FR" sz="1800" dirty="0"/>
                <a:t>Annabel Porte</a:t>
              </a:r>
            </a:p>
            <a:p>
              <a:pPr>
                <a:lnSpc>
                  <a:spcPct val="110000"/>
                </a:lnSpc>
              </a:pPr>
              <a:r>
                <a:rPr lang="fr-FR" sz="1800" dirty="0"/>
                <a:t>INRA – Université de Bordeaux</a:t>
              </a:r>
            </a:p>
            <a:p>
              <a:pPr>
                <a:lnSpc>
                  <a:spcPct val="110000"/>
                </a:lnSpc>
              </a:pPr>
              <a:r>
                <a:rPr lang="fr-FR" sz="1800" dirty="0"/>
                <a:t> Examinatrice</a:t>
              </a:r>
            </a:p>
          </p:txBody>
        </p:sp>
        <p:sp>
          <p:nvSpPr>
            <p:cNvPr id="7" name="Subtitle 2">
              <a:extLst>
                <a:ext uri="{FF2B5EF4-FFF2-40B4-BE49-F238E27FC236}">
                  <a16:creationId xmlns:a16="http://schemas.microsoft.com/office/drawing/2014/main" id="{45563948-E6F7-4E32-978F-564919E0210F}"/>
                </a:ext>
              </a:extLst>
            </p:cNvPr>
            <p:cNvSpPr txBox="1">
              <a:spLocks/>
            </p:cNvSpPr>
            <p:nvPr/>
          </p:nvSpPr>
          <p:spPr>
            <a:xfrm>
              <a:off x="8848531" y="5085185"/>
              <a:ext cx="2080726" cy="14462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fr-FR" sz="1800" dirty="0"/>
                <a:t>François Munoz</a:t>
              </a:r>
            </a:p>
            <a:p>
              <a:pPr>
                <a:lnSpc>
                  <a:spcPct val="110000"/>
                </a:lnSpc>
              </a:pPr>
              <a:r>
                <a:rPr lang="fr-FR" sz="1800" dirty="0"/>
                <a:t>LECA – Université Grenoble Alpes</a:t>
              </a:r>
            </a:p>
            <a:p>
              <a:pPr>
                <a:lnSpc>
                  <a:spcPct val="110000"/>
                </a:lnSpc>
              </a:pPr>
              <a:r>
                <a:rPr lang="fr-FR" sz="1800" dirty="0"/>
                <a:t>Examinateur</a:t>
              </a:r>
            </a:p>
          </p:txBody>
        </p:sp>
      </p:grpSp>
      <p:sp>
        <p:nvSpPr>
          <p:cNvPr id="13" name="Footer Placeholder 12">
            <a:extLst>
              <a:ext uri="{FF2B5EF4-FFF2-40B4-BE49-F238E27FC236}">
                <a16:creationId xmlns:a16="http://schemas.microsoft.com/office/drawing/2014/main" id="{2902FAAF-A30C-4C3B-B517-7A70E4E8B83B}"/>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2103511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08DEF-8A35-4815-8F68-6C8B75553E66}"/>
              </a:ext>
            </a:extLst>
          </p:cNvPr>
          <p:cNvSpPr>
            <a:spLocks noGrp="1"/>
          </p:cNvSpPr>
          <p:nvPr>
            <p:ph type="title"/>
          </p:nvPr>
        </p:nvSpPr>
        <p:spPr/>
        <p:txBody>
          <a:bodyPr/>
          <a:lstStyle/>
          <a:p>
            <a:r>
              <a:rPr lang="fr-FR" dirty="0"/>
              <a:t>The </a:t>
            </a:r>
            <a:r>
              <a:rPr lang="fr-FR" dirty="0" err="1"/>
              <a:t>phenotypic</a:t>
            </a:r>
            <a:r>
              <a:rPr lang="fr-FR" dirty="0"/>
              <a:t> </a:t>
            </a:r>
            <a:r>
              <a:rPr lang="fr-FR" dirty="0" err="1"/>
              <a:t>plasticity</a:t>
            </a:r>
            <a:r>
              <a:rPr lang="fr-FR" dirty="0"/>
              <a:t>:</a:t>
            </a:r>
            <a:br>
              <a:rPr lang="fr-FR" dirty="0"/>
            </a:br>
            <a:r>
              <a:rPr lang="fr-FR" dirty="0"/>
              <a:t>one source of variation</a:t>
            </a:r>
            <a:endParaRPr lang="en-GB" dirty="0"/>
          </a:p>
        </p:txBody>
      </p:sp>
      <p:sp>
        <p:nvSpPr>
          <p:cNvPr id="5" name="Content Placeholder 3">
            <a:extLst>
              <a:ext uri="{FF2B5EF4-FFF2-40B4-BE49-F238E27FC236}">
                <a16:creationId xmlns:a16="http://schemas.microsoft.com/office/drawing/2014/main" id="{A9CD9FAD-A7D1-4FFE-B468-7ED4EBAB4886}"/>
              </a:ext>
            </a:extLst>
          </p:cNvPr>
          <p:cNvSpPr>
            <a:spLocks noGrp="1"/>
          </p:cNvSpPr>
          <p:nvPr>
            <p:ph sz="half" idx="1"/>
          </p:nvPr>
        </p:nvSpPr>
        <p:spPr>
          <a:xfrm>
            <a:off x="7458075" y="1690688"/>
            <a:ext cx="4327524" cy="4684138"/>
          </a:xfrm>
        </p:spPr>
        <p:txBody>
          <a:bodyPr>
            <a:normAutofit/>
          </a:bodyPr>
          <a:lstStyle/>
          <a:p>
            <a:pPr marL="0" indent="0">
              <a:buNone/>
            </a:pPr>
            <a:endParaRPr lang="fr-FR" dirty="0"/>
          </a:p>
          <a:p>
            <a:pPr marL="0" indent="0">
              <a:buNone/>
            </a:pPr>
            <a:r>
              <a:rPr lang="fr-FR" dirty="0"/>
              <a:t>Rapid </a:t>
            </a:r>
            <a:r>
              <a:rPr lang="fr-FR" dirty="0" err="1"/>
              <a:t>response</a:t>
            </a:r>
            <a:r>
              <a:rPr lang="fr-FR" dirty="0"/>
              <a:t> to driver variations</a:t>
            </a:r>
          </a:p>
          <a:p>
            <a:pPr marL="0" indent="0">
              <a:buNone/>
            </a:pPr>
            <a:endParaRPr lang="fr-FR" b="1" dirty="0"/>
          </a:p>
          <a:p>
            <a:pPr marL="0" indent="0">
              <a:buNone/>
            </a:pPr>
            <a:r>
              <a:rPr lang="fr-FR" dirty="0" err="1"/>
              <a:t>Often</a:t>
            </a:r>
            <a:r>
              <a:rPr lang="fr-FR" dirty="0"/>
              <a:t> </a:t>
            </a:r>
            <a:r>
              <a:rPr lang="fr-FR" dirty="0" err="1"/>
              <a:t>overlooked</a:t>
            </a:r>
            <a:r>
              <a:rPr lang="fr-FR" dirty="0"/>
              <a:t> </a:t>
            </a:r>
            <a:r>
              <a:rPr lang="fr-FR" dirty="0" err="1"/>
              <a:t>because</a:t>
            </a:r>
            <a:r>
              <a:rPr lang="fr-FR" dirty="0"/>
              <a:t> hard to </a:t>
            </a:r>
            <a:r>
              <a:rPr lang="fr-FR" dirty="0" err="1"/>
              <a:t>study</a:t>
            </a:r>
            <a:r>
              <a:rPr lang="fr-FR" dirty="0"/>
              <a:t> in </a:t>
            </a:r>
            <a:r>
              <a:rPr lang="fr-FR" dirty="0" err="1"/>
              <a:t>empirical</a:t>
            </a:r>
            <a:r>
              <a:rPr lang="fr-FR" dirty="0"/>
              <a:t> </a:t>
            </a:r>
            <a:r>
              <a:rPr lang="fr-FR" dirty="0" err="1"/>
              <a:t>experiments</a:t>
            </a:r>
            <a:endParaRPr lang="fr-FR" dirty="0"/>
          </a:p>
        </p:txBody>
      </p:sp>
      <p:grpSp>
        <p:nvGrpSpPr>
          <p:cNvPr id="7" name="Group 6">
            <a:extLst>
              <a:ext uri="{FF2B5EF4-FFF2-40B4-BE49-F238E27FC236}">
                <a16:creationId xmlns:a16="http://schemas.microsoft.com/office/drawing/2014/main" id="{BB462A89-B9B9-4DC9-9B88-7E67ED7CC95C}"/>
              </a:ext>
            </a:extLst>
          </p:cNvPr>
          <p:cNvGrpSpPr/>
          <p:nvPr/>
        </p:nvGrpSpPr>
        <p:grpSpPr>
          <a:xfrm>
            <a:off x="1011459" y="1910272"/>
            <a:ext cx="4944582" cy="3937259"/>
            <a:chOff x="1151418" y="2068892"/>
            <a:chExt cx="4944582" cy="3937259"/>
          </a:xfrm>
        </p:grpSpPr>
        <p:pic>
          <p:nvPicPr>
            <p:cNvPr id="4" name="Picture 3">
              <a:extLst>
                <a:ext uri="{FF2B5EF4-FFF2-40B4-BE49-F238E27FC236}">
                  <a16:creationId xmlns:a16="http://schemas.microsoft.com/office/drawing/2014/main" id="{E3FFB068-2E2E-401E-8AD3-C439F9F48955}"/>
                </a:ext>
              </a:extLst>
            </p:cNvPr>
            <p:cNvPicPr>
              <a:picLocks noChangeAspect="1"/>
            </p:cNvPicPr>
            <p:nvPr/>
          </p:nvPicPr>
          <p:blipFill rotWithShape="1">
            <a:blip r:embed="rId2">
              <a:extLst>
                <a:ext uri="{28A0092B-C50C-407E-A947-70E740481C1C}">
                  <a14:useLocalDpi xmlns:a14="http://schemas.microsoft.com/office/drawing/2010/main" val="0"/>
                </a:ext>
              </a:extLst>
            </a:blip>
            <a:srcRect r="384"/>
            <a:stretch/>
          </p:blipFill>
          <p:spPr>
            <a:xfrm>
              <a:off x="1151418" y="2228654"/>
              <a:ext cx="4944582" cy="3777497"/>
            </a:xfrm>
            <a:prstGeom prst="rect">
              <a:avLst/>
            </a:prstGeom>
          </p:spPr>
        </p:pic>
        <p:sp>
          <p:nvSpPr>
            <p:cNvPr id="3" name="Rectangle 2">
              <a:extLst>
                <a:ext uri="{FF2B5EF4-FFF2-40B4-BE49-F238E27FC236}">
                  <a16:creationId xmlns:a16="http://schemas.microsoft.com/office/drawing/2014/main" id="{E2C9E960-FCB2-4E73-84A2-5712FBD9947F}"/>
                </a:ext>
              </a:extLst>
            </p:cNvPr>
            <p:cNvSpPr/>
            <p:nvPr/>
          </p:nvSpPr>
          <p:spPr>
            <a:xfrm>
              <a:off x="2752531" y="2068892"/>
              <a:ext cx="933061" cy="3333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5A9F1115-FA26-40C6-897F-D649C4B5C92E}"/>
                </a:ext>
              </a:extLst>
            </p:cNvPr>
            <p:cNvSpPr/>
            <p:nvPr/>
          </p:nvSpPr>
          <p:spPr>
            <a:xfrm>
              <a:off x="2341985" y="5327779"/>
              <a:ext cx="1884782" cy="612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Slide Number Placeholder 7">
            <a:extLst>
              <a:ext uri="{FF2B5EF4-FFF2-40B4-BE49-F238E27FC236}">
                <a16:creationId xmlns:a16="http://schemas.microsoft.com/office/drawing/2014/main" id="{1818DAF8-BF51-4876-9C14-AA68C0CD04D9}"/>
              </a:ext>
            </a:extLst>
          </p:cNvPr>
          <p:cNvSpPr>
            <a:spLocks noGrp="1"/>
          </p:cNvSpPr>
          <p:nvPr>
            <p:ph type="sldNum" sz="quarter" idx="12"/>
          </p:nvPr>
        </p:nvSpPr>
        <p:spPr/>
        <p:txBody>
          <a:bodyPr/>
          <a:lstStyle/>
          <a:p>
            <a:fld id="{34BA187E-3B1D-49CC-A6C2-74DAB6A28C99}" type="slidenum">
              <a:rPr lang="en-GB" smtClean="0"/>
              <a:t>10</a:t>
            </a:fld>
            <a:endParaRPr lang="en-GB"/>
          </a:p>
        </p:txBody>
      </p:sp>
      <p:sp>
        <p:nvSpPr>
          <p:cNvPr id="9" name="Footer Placeholder 8">
            <a:extLst>
              <a:ext uri="{FF2B5EF4-FFF2-40B4-BE49-F238E27FC236}">
                <a16:creationId xmlns:a16="http://schemas.microsoft.com/office/drawing/2014/main" id="{74E11629-FDF8-4D9D-84A1-7CB98CF9299B}"/>
              </a:ext>
            </a:extLst>
          </p:cNvPr>
          <p:cNvSpPr>
            <a:spLocks noGrp="1"/>
          </p:cNvSpPr>
          <p:nvPr>
            <p:ph type="ftr" sz="quarter" idx="11"/>
          </p:nvPr>
        </p:nvSpPr>
        <p:spPr/>
        <p:txBody>
          <a:bodyPr/>
          <a:lstStyle/>
          <a:p>
            <a:r>
              <a:rPr lang="fr-FR" dirty="0"/>
              <a:t>Introduction</a:t>
            </a:r>
            <a:endParaRPr lang="en-GB" dirty="0"/>
          </a:p>
        </p:txBody>
      </p:sp>
      <p:sp>
        <p:nvSpPr>
          <p:cNvPr id="10" name="Rectangle 9">
            <a:extLst>
              <a:ext uri="{FF2B5EF4-FFF2-40B4-BE49-F238E27FC236}">
                <a16:creationId xmlns:a16="http://schemas.microsoft.com/office/drawing/2014/main" id="{D88F18FE-87D4-4FF7-B4C6-4912479D597F}"/>
              </a:ext>
            </a:extLst>
          </p:cNvPr>
          <p:cNvSpPr/>
          <p:nvPr/>
        </p:nvSpPr>
        <p:spPr>
          <a:xfrm>
            <a:off x="838200" y="1996751"/>
            <a:ext cx="2072951" cy="4359599"/>
          </a:xfrm>
          <a:prstGeom prst="rect">
            <a:avLst/>
          </a:prstGeom>
          <a:solidFill>
            <a:schemeClr val="bg1">
              <a:alpha val="70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2760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470-20B4-41F9-AE4C-2E0D6209DAC1}"/>
              </a:ext>
            </a:extLst>
          </p:cNvPr>
          <p:cNvSpPr>
            <a:spLocks noGrp="1"/>
          </p:cNvSpPr>
          <p:nvPr>
            <p:ph type="title"/>
          </p:nvPr>
        </p:nvSpPr>
        <p:spPr/>
        <p:txBody>
          <a:bodyPr/>
          <a:lstStyle/>
          <a:p>
            <a:r>
              <a:rPr lang="fr-FR" dirty="0" err="1"/>
              <a:t>Mechanistic</a:t>
            </a:r>
            <a:r>
              <a:rPr lang="fr-FR" dirty="0"/>
              <a:t> </a:t>
            </a:r>
            <a:r>
              <a:rPr lang="fr-FR" dirty="0" err="1"/>
              <a:t>models</a:t>
            </a:r>
            <a:r>
              <a:rPr lang="fr-FR" dirty="0"/>
              <a:t> to </a:t>
            </a:r>
            <a:r>
              <a:rPr lang="fr-FR" dirty="0" err="1"/>
              <a:t>understand</a:t>
            </a:r>
            <a:endParaRPr lang="en-GB" dirty="0"/>
          </a:p>
        </p:txBody>
      </p:sp>
      <p:sp>
        <p:nvSpPr>
          <p:cNvPr id="4" name="Content Placeholder 3">
            <a:extLst>
              <a:ext uri="{FF2B5EF4-FFF2-40B4-BE49-F238E27FC236}">
                <a16:creationId xmlns:a16="http://schemas.microsoft.com/office/drawing/2014/main" id="{6A77155F-5A98-4240-8C96-A8A63995A97A}"/>
              </a:ext>
            </a:extLst>
          </p:cNvPr>
          <p:cNvSpPr>
            <a:spLocks noGrp="1"/>
          </p:cNvSpPr>
          <p:nvPr>
            <p:ph sz="half" idx="1"/>
          </p:nvPr>
        </p:nvSpPr>
        <p:spPr>
          <a:xfrm>
            <a:off x="6945744" y="2207491"/>
            <a:ext cx="4721341" cy="4285384"/>
          </a:xfrm>
        </p:spPr>
        <p:txBody>
          <a:bodyPr>
            <a:normAutofit/>
          </a:bodyPr>
          <a:lstStyle/>
          <a:p>
            <a:pPr marL="0" indent="0">
              <a:buNone/>
            </a:pPr>
            <a:r>
              <a:rPr lang="fr-FR" dirty="0"/>
              <a:t>Explicit </a:t>
            </a:r>
            <a:r>
              <a:rPr lang="fr-FR" dirty="0" err="1"/>
              <a:t>link</a:t>
            </a:r>
            <a:r>
              <a:rPr lang="fr-FR" dirty="0"/>
              <a:t> </a:t>
            </a:r>
            <a:r>
              <a:rPr lang="fr-FR" dirty="0" err="1"/>
              <a:t>with</a:t>
            </a:r>
            <a:r>
              <a:rPr lang="fr-FR" dirty="0"/>
              <a:t> drivers</a:t>
            </a:r>
          </a:p>
          <a:p>
            <a:pPr marL="0" indent="0">
              <a:buNone/>
            </a:pPr>
            <a:endParaRPr lang="fr-FR" dirty="0"/>
          </a:p>
          <a:p>
            <a:pPr marL="0" indent="0">
              <a:buNone/>
            </a:pPr>
            <a:r>
              <a:rPr lang="fr-FR" dirty="0" err="1"/>
              <a:t>Experiment</a:t>
            </a:r>
            <a:r>
              <a:rPr lang="fr-FR" dirty="0"/>
              <a:t> at </a:t>
            </a:r>
            <a:r>
              <a:rPr lang="fr-FR" dirty="0" err="1"/>
              <a:t>low</a:t>
            </a:r>
            <a:r>
              <a:rPr lang="fr-FR" dirty="0"/>
              <a:t> </a:t>
            </a:r>
            <a:r>
              <a:rPr lang="fr-FR" dirty="0" err="1"/>
              <a:t>cost</a:t>
            </a:r>
            <a:endParaRPr lang="fr-FR" dirty="0"/>
          </a:p>
          <a:p>
            <a:pPr marL="0" indent="0">
              <a:buNone/>
            </a:pPr>
            <a:endParaRPr lang="fr-FR" dirty="0"/>
          </a:p>
        </p:txBody>
      </p:sp>
      <p:sp>
        <p:nvSpPr>
          <p:cNvPr id="3" name="Slide Number Placeholder 2">
            <a:extLst>
              <a:ext uri="{FF2B5EF4-FFF2-40B4-BE49-F238E27FC236}">
                <a16:creationId xmlns:a16="http://schemas.microsoft.com/office/drawing/2014/main" id="{201FC2AF-018D-4C65-85A3-A24DAEC9E16A}"/>
              </a:ext>
            </a:extLst>
          </p:cNvPr>
          <p:cNvSpPr>
            <a:spLocks noGrp="1"/>
          </p:cNvSpPr>
          <p:nvPr>
            <p:ph type="sldNum" sz="quarter" idx="12"/>
          </p:nvPr>
        </p:nvSpPr>
        <p:spPr/>
        <p:txBody>
          <a:bodyPr/>
          <a:lstStyle/>
          <a:p>
            <a:fld id="{34BA187E-3B1D-49CC-A6C2-74DAB6A28C99}" type="slidenum">
              <a:rPr lang="en-GB" smtClean="0"/>
              <a:t>11</a:t>
            </a:fld>
            <a:endParaRPr lang="en-GB"/>
          </a:p>
        </p:txBody>
      </p:sp>
      <p:sp>
        <p:nvSpPr>
          <p:cNvPr id="5" name="Footer Placeholder 4">
            <a:extLst>
              <a:ext uri="{FF2B5EF4-FFF2-40B4-BE49-F238E27FC236}">
                <a16:creationId xmlns:a16="http://schemas.microsoft.com/office/drawing/2014/main" id="{B6AD4AA1-26DE-4122-9643-66C4A6516AF2}"/>
              </a:ext>
            </a:extLst>
          </p:cNvPr>
          <p:cNvSpPr>
            <a:spLocks noGrp="1"/>
          </p:cNvSpPr>
          <p:nvPr>
            <p:ph type="ftr" sz="quarter" idx="11"/>
          </p:nvPr>
        </p:nvSpPr>
        <p:spPr/>
        <p:txBody>
          <a:bodyPr/>
          <a:lstStyle/>
          <a:p>
            <a:r>
              <a:rPr lang="fr-FR" dirty="0"/>
              <a:t>Introduction</a:t>
            </a:r>
            <a:endParaRPr lang="en-GB" dirty="0"/>
          </a:p>
        </p:txBody>
      </p:sp>
      <p:pic>
        <p:nvPicPr>
          <p:cNvPr id="7" name="Picture 2" descr="http://leapietrzyk.myblog.arts.ac.uk/files/2017/11/921ee928e83556418042f9e508c9bbf3.jpg">
            <a:extLst>
              <a:ext uri="{FF2B5EF4-FFF2-40B4-BE49-F238E27FC236}">
                <a16:creationId xmlns:a16="http://schemas.microsoft.com/office/drawing/2014/main" id="{FFA7ECA1-B91B-434A-B930-23D0A0205A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4" t="1986" r="1768" b="4007"/>
          <a:stretch/>
        </p:blipFill>
        <p:spPr bwMode="auto">
          <a:xfrm>
            <a:off x="1073426" y="2224631"/>
            <a:ext cx="5427462" cy="395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441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470-20B4-41F9-AE4C-2E0D6209DAC1}"/>
              </a:ext>
            </a:extLst>
          </p:cNvPr>
          <p:cNvSpPr>
            <a:spLocks noGrp="1"/>
          </p:cNvSpPr>
          <p:nvPr>
            <p:ph type="title"/>
          </p:nvPr>
        </p:nvSpPr>
        <p:spPr/>
        <p:txBody>
          <a:bodyPr/>
          <a:lstStyle/>
          <a:p>
            <a:r>
              <a:rPr lang="fr-FR" dirty="0" err="1"/>
              <a:t>Mechanistic</a:t>
            </a:r>
            <a:r>
              <a:rPr lang="fr-FR" dirty="0"/>
              <a:t> </a:t>
            </a:r>
            <a:r>
              <a:rPr lang="fr-FR" dirty="0" err="1"/>
              <a:t>models</a:t>
            </a:r>
            <a:r>
              <a:rPr lang="fr-FR" dirty="0"/>
              <a:t> to </a:t>
            </a:r>
            <a:r>
              <a:rPr lang="fr-FR" dirty="0" err="1"/>
              <a:t>understand</a:t>
            </a:r>
            <a:endParaRPr lang="en-GB" dirty="0"/>
          </a:p>
        </p:txBody>
      </p:sp>
      <p:sp>
        <p:nvSpPr>
          <p:cNvPr id="4" name="Content Placeholder 3">
            <a:extLst>
              <a:ext uri="{FF2B5EF4-FFF2-40B4-BE49-F238E27FC236}">
                <a16:creationId xmlns:a16="http://schemas.microsoft.com/office/drawing/2014/main" id="{6A77155F-5A98-4240-8C96-A8A63995A97A}"/>
              </a:ext>
            </a:extLst>
          </p:cNvPr>
          <p:cNvSpPr>
            <a:spLocks noGrp="1"/>
          </p:cNvSpPr>
          <p:nvPr>
            <p:ph sz="half" idx="1"/>
          </p:nvPr>
        </p:nvSpPr>
        <p:spPr>
          <a:xfrm>
            <a:off x="6945744" y="2207491"/>
            <a:ext cx="4721341" cy="4285384"/>
          </a:xfrm>
        </p:spPr>
        <p:txBody>
          <a:bodyPr>
            <a:normAutofit/>
          </a:bodyPr>
          <a:lstStyle/>
          <a:p>
            <a:pPr marL="0" indent="0">
              <a:buNone/>
            </a:pPr>
            <a:r>
              <a:rPr lang="fr-FR" dirty="0"/>
              <a:t>Explicit </a:t>
            </a:r>
            <a:r>
              <a:rPr lang="fr-FR" dirty="0" err="1"/>
              <a:t>link</a:t>
            </a:r>
            <a:r>
              <a:rPr lang="fr-FR" dirty="0"/>
              <a:t> </a:t>
            </a:r>
            <a:r>
              <a:rPr lang="fr-FR" dirty="0" err="1"/>
              <a:t>with</a:t>
            </a:r>
            <a:r>
              <a:rPr lang="fr-FR" dirty="0"/>
              <a:t> drivers</a:t>
            </a:r>
          </a:p>
          <a:p>
            <a:pPr marL="0" indent="0">
              <a:buNone/>
            </a:pPr>
            <a:endParaRPr lang="fr-FR" dirty="0"/>
          </a:p>
          <a:p>
            <a:pPr marL="0" indent="0">
              <a:buNone/>
            </a:pPr>
            <a:r>
              <a:rPr lang="fr-FR" dirty="0" err="1"/>
              <a:t>Experiment</a:t>
            </a:r>
            <a:r>
              <a:rPr lang="fr-FR" dirty="0"/>
              <a:t> at </a:t>
            </a:r>
            <a:r>
              <a:rPr lang="fr-FR" dirty="0" err="1"/>
              <a:t>low</a:t>
            </a:r>
            <a:r>
              <a:rPr lang="fr-FR" dirty="0"/>
              <a:t> </a:t>
            </a:r>
            <a:r>
              <a:rPr lang="fr-FR" dirty="0" err="1"/>
              <a:t>cost</a:t>
            </a:r>
            <a:endParaRPr lang="fr-FR" dirty="0"/>
          </a:p>
          <a:p>
            <a:pPr marL="0" indent="0">
              <a:buNone/>
            </a:pPr>
            <a:endParaRPr lang="fr-FR" dirty="0"/>
          </a:p>
          <a:p>
            <a:pPr marL="0" indent="0">
              <a:buNone/>
            </a:pPr>
            <a:r>
              <a:rPr lang="fr-FR" dirty="0"/>
              <a:t>But </a:t>
            </a:r>
            <a:r>
              <a:rPr lang="fr-FR" dirty="0" err="1"/>
              <a:t>often</a:t>
            </a:r>
            <a:r>
              <a:rPr lang="fr-FR" dirty="0"/>
              <a:t> </a:t>
            </a:r>
            <a:r>
              <a:rPr lang="fr-FR" dirty="0" err="1">
                <a:solidFill>
                  <a:schemeClr val="accent1"/>
                </a:solidFill>
              </a:rPr>
              <a:t>limited</a:t>
            </a:r>
            <a:r>
              <a:rPr lang="fr-FR" dirty="0">
                <a:solidFill>
                  <a:schemeClr val="accent1"/>
                </a:solidFill>
              </a:rPr>
              <a:t> to a few </a:t>
            </a:r>
            <a:r>
              <a:rPr lang="fr-FR" dirty="0" err="1">
                <a:solidFill>
                  <a:schemeClr val="accent1"/>
                </a:solidFill>
              </a:rPr>
              <a:t>species</a:t>
            </a:r>
            <a:r>
              <a:rPr lang="fr-FR" dirty="0"/>
              <a:t> or </a:t>
            </a:r>
            <a:r>
              <a:rPr lang="fr-FR" dirty="0" err="1"/>
              <a:t>functional</a:t>
            </a:r>
            <a:r>
              <a:rPr lang="fr-FR" dirty="0"/>
              <a:t> types in a </a:t>
            </a:r>
            <a:r>
              <a:rPr lang="fr-FR" dirty="0" err="1"/>
              <a:t>discrete</a:t>
            </a:r>
            <a:r>
              <a:rPr lang="fr-FR" dirty="0"/>
              <a:t> </a:t>
            </a:r>
            <a:r>
              <a:rPr lang="fr-FR" dirty="0" err="1"/>
              <a:t>manner</a:t>
            </a:r>
            <a:endParaRPr lang="fr-FR" dirty="0"/>
          </a:p>
        </p:txBody>
      </p:sp>
      <p:sp>
        <p:nvSpPr>
          <p:cNvPr id="3" name="Slide Number Placeholder 2">
            <a:extLst>
              <a:ext uri="{FF2B5EF4-FFF2-40B4-BE49-F238E27FC236}">
                <a16:creationId xmlns:a16="http://schemas.microsoft.com/office/drawing/2014/main" id="{201FC2AF-018D-4C65-85A3-A24DAEC9E16A}"/>
              </a:ext>
            </a:extLst>
          </p:cNvPr>
          <p:cNvSpPr>
            <a:spLocks noGrp="1"/>
          </p:cNvSpPr>
          <p:nvPr>
            <p:ph type="sldNum" sz="quarter" idx="12"/>
          </p:nvPr>
        </p:nvSpPr>
        <p:spPr/>
        <p:txBody>
          <a:bodyPr/>
          <a:lstStyle/>
          <a:p>
            <a:fld id="{34BA187E-3B1D-49CC-A6C2-74DAB6A28C99}" type="slidenum">
              <a:rPr lang="en-GB" smtClean="0"/>
              <a:t>12</a:t>
            </a:fld>
            <a:endParaRPr lang="en-GB"/>
          </a:p>
        </p:txBody>
      </p:sp>
      <p:sp>
        <p:nvSpPr>
          <p:cNvPr id="5" name="Footer Placeholder 4">
            <a:extLst>
              <a:ext uri="{FF2B5EF4-FFF2-40B4-BE49-F238E27FC236}">
                <a16:creationId xmlns:a16="http://schemas.microsoft.com/office/drawing/2014/main" id="{B6AD4AA1-26DE-4122-9643-66C4A6516AF2}"/>
              </a:ext>
            </a:extLst>
          </p:cNvPr>
          <p:cNvSpPr>
            <a:spLocks noGrp="1"/>
          </p:cNvSpPr>
          <p:nvPr>
            <p:ph type="ftr" sz="quarter" idx="11"/>
          </p:nvPr>
        </p:nvSpPr>
        <p:spPr/>
        <p:txBody>
          <a:bodyPr/>
          <a:lstStyle/>
          <a:p>
            <a:r>
              <a:rPr lang="fr-FR" dirty="0"/>
              <a:t>Introduction</a:t>
            </a:r>
            <a:endParaRPr lang="en-GB" dirty="0"/>
          </a:p>
        </p:txBody>
      </p:sp>
      <p:pic>
        <p:nvPicPr>
          <p:cNvPr id="7" name="Picture 2" descr="http://leapietrzyk.myblog.arts.ac.uk/files/2017/11/921ee928e83556418042f9e508c9bbf3.jpg">
            <a:extLst>
              <a:ext uri="{FF2B5EF4-FFF2-40B4-BE49-F238E27FC236}">
                <a16:creationId xmlns:a16="http://schemas.microsoft.com/office/drawing/2014/main" id="{FFA7ECA1-B91B-434A-B930-23D0A0205A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4" t="1986" r="1768" b="4007"/>
          <a:stretch/>
        </p:blipFill>
        <p:spPr bwMode="auto">
          <a:xfrm>
            <a:off x="1073426" y="2224631"/>
            <a:ext cx="5427462" cy="395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689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A9A682-03A4-48EA-82F3-6FBBECB4857B}"/>
              </a:ext>
            </a:extLst>
          </p:cNvPr>
          <p:cNvSpPr>
            <a:spLocks noGrp="1"/>
          </p:cNvSpPr>
          <p:nvPr>
            <p:ph type="title"/>
          </p:nvPr>
        </p:nvSpPr>
        <p:spPr>
          <a:xfrm>
            <a:off x="831850" y="2865208"/>
            <a:ext cx="10515600" cy="2852737"/>
          </a:xfrm>
        </p:spPr>
        <p:txBody>
          <a:bodyPr>
            <a:normAutofit/>
          </a:bodyPr>
          <a:lstStyle/>
          <a:p>
            <a:r>
              <a:rPr lang="fr-FR" sz="5400" dirty="0"/>
              <a:t>How </a:t>
            </a:r>
            <a:r>
              <a:rPr lang="fr-FR" sz="5400" dirty="0" err="1"/>
              <a:t>does</a:t>
            </a:r>
            <a:r>
              <a:rPr lang="fr-FR" sz="5400" dirty="0"/>
              <a:t> </a:t>
            </a:r>
            <a:r>
              <a:rPr lang="fr-FR" sz="5400" dirty="0" err="1"/>
              <a:t>phenotypic</a:t>
            </a:r>
            <a:r>
              <a:rPr lang="fr-FR" sz="5400" dirty="0"/>
              <a:t> </a:t>
            </a:r>
            <a:r>
              <a:rPr lang="fr-FR" sz="5400" dirty="0" err="1"/>
              <a:t>plasticity</a:t>
            </a:r>
            <a:r>
              <a:rPr lang="fr-FR" sz="5400" dirty="0"/>
              <a:t> impact </a:t>
            </a:r>
            <a:r>
              <a:rPr lang="fr-FR" sz="5400" dirty="0" err="1"/>
              <a:t>grassland</a:t>
            </a:r>
            <a:r>
              <a:rPr lang="fr-FR" sz="5400" dirty="0"/>
              <a:t> </a:t>
            </a:r>
            <a:r>
              <a:rPr lang="fr-FR" sz="5400" dirty="0" err="1"/>
              <a:t>community</a:t>
            </a:r>
            <a:r>
              <a:rPr lang="fr-FR" sz="5400" dirty="0"/>
              <a:t> </a:t>
            </a:r>
            <a:r>
              <a:rPr lang="fr-FR" sz="5400" dirty="0" err="1"/>
              <a:t>properties</a:t>
            </a:r>
            <a:r>
              <a:rPr lang="fr-FR" sz="5400" dirty="0"/>
              <a:t>?</a:t>
            </a:r>
            <a:endParaRPr lang="en-GB" sz="5400" dirty="0"/>
          </a:p>
        </p:txBody>
      </p:sp>
      <p:sp>
        <p:nvSpPr>
          <p:cNvPr id="2" name="Slide Number Placeholder 1">
            <a:extLst>
              <a:ext uri="{FF2B5EF4-FFF2-40B4-BE49-F238E27FC236}">
                <a16:creationId xmlns:a16="http://schemas.microsoft.com/office/drawing/2014/main" id="{402781FA-ED2A-4CED-B362-33A3E17F1C8C}"/>
              </a:ext>
            </a:extLst>
          </p:cNvPr>
          <p:cNvSpPr>
            <a:spLocks noGrp="1"/>
          </p:cNvSpPr>
          <p:nvPr>
            <p:ph type="sldNum" sz="quarter" idx="12"/>
          </p:nvPr>
        </p:nvSpPr>
        <p:spPr/>
        <p:txBody>
          <a:bodyPr/>
          <a:lstStyle/>
          <a:p>
            <a:fld id="{34BA187E-3B1D-49CC-A6C2-74DAB6A28C99}" type="slidenum">
              <a:rPr lang="en-GB" smtClean="0"/>
              <a:t>13</a:t>
            </a:fld>
            <a:endParaRPr lang="en-GB"/>
          </a:p>
        </p:txBody>
      </p:sp>
      <p:sp>
        <p:nvSpPr>
          <p:cNvPr id="3" name="Footer Placeholder 2">
            <a:extLst>
              <a:ext uri="{FF2B5EF4-FFF2-40B4-BE49-F238E27FC236}">
                <a16:creationId xmlns:a16="http://schemas.microsoft.com/office/drawing/2014/main" id="{41BA017C-2083-48C8-8822-2DA5821F7182}"/>
              </a:ext>
            </a:extLst>
          </p:cNvPr>
          <p:cNvSpPr>
            <a:spLocks noGrp="1"/>
          </p:cNvSpPr>
          <p:nvPr>
            <p:ph type="ftr" sz="quarter" idx="11"/>
          </p:nvPr>
        </p:nvSpPr>
        <p:spPr>
          <a:xfrm>
            <a:off x="4038600" y="6356350"/>
            <a:ext cx="4114800" cy="365125"/>
          </a:xfrm>
        </p:spPr>
        <p:txBody>
          <a:bodyPr/>
          <a:lstStyle/>
          <a:p>
            <a:r>
              <a:rPr lang="fr-FR" dirty="0"/>
              <a:t>Introduction</a:t>
            </a:r>
            <a:endParaRPr lang="en-GB" dirty="0"/>
          </a:p>
        </p:txBody>
      </p:sp>
    </p:spTree>
    <p:extLst>
      <p:ext uri="{BB962C8B-B14F-4D97-AF65-F5344CB8AC3E}">
        <p14:creationId xmlns:p14="http://schemas.microsoft.com/office/powerpoint/2010/main" val="1777584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A9A682-03A4-48EA-82F3-6FBBECB4857B}"/>
              </a:ext>
            </a:extLst>
          </p:cNvPr>
          <p:cNvSpPr>
            <a:spLocks noGrp="1"/>
          </p:cNvSpPr>
          <p:nvPr>
            <p:ph type="title"/>
          </p:nvPr>
        </p:nvSpPr>
        <p:spPr>
          <a:xfrm>
            <a:off x="831850" y="2865208"/>
            <a:ext cx="10515600" cy="2852737"/>
          </a:xfrm>
        </p:spPr>
        <p:txBody>
          <a:bodyPr>
            <a:normAutofit/>
          </a:bodyPr>
          <a:lstStyle/>
          <a:p>
            <a:r>
              <a:rPr lang="fr-FR" sz="5400" dirty="0"/>
              <a:t>How </a:t>
            </a:r>
            <a:r>
              <a:rPr lang="fr-FR" sz="5400" dirty="0" err="1"/>
              <a:t>does</a:t>
            </a:r>
            <a:r>
              <a:rPr lang="fr-FR" sz="5400" dirty="0"/>
              <a:t> </a:t>
            </a:r>
            <a:r>
              <a:rPr lang="fr-FR" sz="5400" dirty="0" err="1"/>
              <a:t>phenotypic</a:t>
            </a:r>
            <a:r>
              <a:rPr lang="fr-FR" sz="5400" dirty="0"/>
              <a:t> </a:t>
            </a:r>
            <a:r>
              <a:rPr lang="fr-FR" sz="5400" dirty="0" err="1"/>
              <a:t>plasticity</a:t>
            </a:r>
            <a:r>
              <a:rPr lang="fr-FR" sz="5400" dirty="0"/>
              <a:t> impact </a:t>
            </a:r>
            <a:r>
              <a:rPr lang="fr-FR" sz="5400" dirty="0" err="1"/>
              <a:t>grassland</a:t>
            </a:r>
            <a:r>
              <a:rPr lang="fr-FR" sz="5400" dirty="0"/>
              <a:t> </a:t>
            </a:r>
            <a:r>
              <a:rPr lang="fr-FR" sz="5400" dirty="0" err="1"/>
              <a:t>community</a:t>
            </a:r>
            <a:r>
              <a:rPr lang="fr-FR" sz="5400" dirty="0"/>
              <a:t> </a:t>
            </a:r>
            <a:r>
              <a:rPr lang="fr-FR" sz="5400" dirty="0" err="1"/>
              <a:t>properties</a:t>
            </a:r>
            <a:r>
              <a:rPr lang="fr-FR" sz="5400" dirty="0"/>
              <a:t>?</a:t>
            </a:r>
            <a:endParaRPr lang="en-GB" sz="5400" dirty="0"/>
          </a:p>
        </p:txBody>
      </p:sp>
      <p:sp>
        <p:nvSpPr>
          <p:cNvPr id="2" name="Slide Number Placeholder 1">
            <a:extLst>
              <a:ext uri="{FF2B5EF4-FFF2-40B4-BE49-F238E27FC236}">
                <a16:creationId xmlns:a16="http://schemas.microsoft.com/office/drawing/2014/main" id="{402781FA-ED2A-4CED-B362-33A3E17F1C8C}"/>
              </a:ext>
            </a:extLst>
          </p:cNvPr>
          <p:cNvSpPr>
            <a:spLocks noGrp="1"/>
          </p:cNvSpPr>
          <p:nvPr>
            <p:ph type="sldNum" sz="quarter" idx="12"/>
          </p:nvPr>
        </p:nvSpPr>
        <p:spPr/>
        <p:txBody>
          <a:bodyPr/>
          <a:lstStyle/>
          <a:p>
            <a:fld id="{34BA187E-3B1D-49CC-A6C2-74DAB6A28C99}" type="slidenum">
              <a:rPr lang="en-GB" smtClean="0"/>
              <a:t>14</a:t>
            </a:fld>
            <a:endParaRPr lang="en-GB"/>
          </a:p>
        </p:txBody>
      </p:sp>
      <p:sp>
        <p:nvSpPr>
          <p:cNvPr id="3" name="Footer Placeholder 2">
            <a:extLst>
              <a:ext uri="{FF2B5EF4-FFF2-40B4-BE49-F238E27FC236}">
                <a16:creationId xmlns:a16="http://schemas.microsoft.com/office/drawing/2014/main" id="{41BA017C-2083-48C8-8822-2DA5821F7182}"/>
              </a:ext>
            </a:extLst>
          </p:cNvPr>
          <p:cNvSpPr>
            <a:spLocks noGrp="1"/>
          </p:cNvSpPr>
          <p:nvPr>
            <p:ph type="ftr" sz="quarter" idx="11"/>
          </p:nvPr>
        </p:nvSpPr>
        <p:spPr>
          <a:xfrm>
            <a:off x="4038600" y="6356350"/>
            <a:ext cx="4114800" cy="365125"/>
          </a:xfrm>
        </p:spPr>
        <p:txBody>
          <a:bodyPr/>
          <a:lstStyle/>
          <a:p>
            <a:r>
              <a:rPr lang="fr-FR" dirty="0"/>
              <a:t>Introduction</a:t>
            </a:r>
            <a:endParaRPr lang="en-GB" dirty="0"/>
          </a:p>
        </p:txBody>
      </p:sp>
      <p:sp>
        <p:nvSpPr>
          <p:cNvPr id="10" name="Freeform: Shape 9">
            <a:extLst>
              <a:ext uri="{FF2B5EF4-FFF2-40B4-BE49-F238E27FC236}">
                <a16:creationId xmlns:a16="http://schemas.microsoft.com/office/drawing/2014/main" id="{359CA999-8E68-42FC-8CA5-73B436DE8097}"/>
              </a:ext>
            </a:extLst>
          </p:cNvPr>
          <p:cNvSpPr/>
          <p:nvPr/>
        </p:nvSpPr>
        <p:spPr>
          <a:xfrm flipV="1">
            <a:off x="4163887" y="5519479"/>
            <a:ext cx="1085850" cy="365124"/>
          </a:xfrm>
          <a:custGeom>
            <a:avLst/>
            <a:gdLst>
              <a:gd name="connsiteX0" fmla="*/ 307910 w 307910"/>
              <a:gd name="connsiteY0" fmla="*/ 0 h 447869"/>
              <a:gd name="connsiteX1" fmla="*/ 93306 w 307910"/>
              <a:gd name="connsiteY1" fmla="*/ 130629 h 447869"/>
              <a:gd name="connsiteX2" fmla="*/ 0 w 307910"/>
              <a:gd name="connsiteY2" fmla="*/ 447869 h 447869"/>
            </a:gdLst>
            <a:ahLst/>
            <a:cxnLst>
              <a:cxn ang="0">
                <a:pos x="connsiteX0" y="connsiteY0"/>
              </a:cxn>
              <a:cxn ang="0">
                <a:pos x="connsiteX1" y="connsiteY1"/>
              </a:cxn>
              <a:cxn ang="0">
                <a:pos x="connsiteX2" y="connsiteY2"/>
              </a:cxn>
            </a:cxnLst>
            <a:rect l="l" t="t" r="r" b="b"/>
            <a:pathLst>
              <a:path w="307910" h="447869">
                <a:moveTo>
                  <a:pt x="307910" y="0"/>
                </a:moveTo>
                <a:cubicBezTo>
                  <a:pt x="226267" y="27992"/>
                  <a:pt x="144624" y="55984"/>
                  <a:pt x="93306" y="130629"/>
                </a:cubicBezTo>
                <a:cubicBezTo>
                  <a:pt x="41988" y="205274"/>
                  <a:pt x="31102" y="390330"/>
                  <a:pt x="0" y="447869"/>
                </a:cubicBezTo>
              </a:path>
            </a:pathLst>
          </a:custGeom>
          <a:noFill/>
          <a:ln>
            <a:solidFill>
              <a:schemeClr val="bg1">
                <a:lumMod val="65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C5DC996-D839-4530-9A41-D38C4714E103}"/>
              </a:ext>
            </a:extLst>
          </p:cNvPr>
          <p:cNvSpPr/>
          <p:nvPr/>
        </p:nvSpPr>
        <p:spPr>
          <a:xfrm>
            <a:off x="5387522" y="5445950"/>
            <a:ext cx="3085999" cy="830997"/>
          </a:xfrm>
          <a:prstGeom prst="rect">
            <a:avLst/>
          </a:prstGeom>
          <a:noFill/>
        </p:spPr>
        <p:txBody>
          <a:bodyPr wrap="square">
            <a:spAutoFit/>
          </a:bodyPr>
          <a:lstStyle/>
          <a:p>
            <a:r>
              <a:rPr lang="fr-FR" sz="2400" dirty="0" err="1">
                <a:solidFill>
                  <a:schemeClr val="bg1">
                    <a:lumMod val="65000"/>
                  </a:schemeClr>
                </a:solidFill>
              </a:rPr>
              <a:t>Species</a:t>
            </a:r>
            <a:r>
              <a:rPr lang="fr-FR" sz="2400" dirty="0">
                <a:solidFill>
                  <a:schemeClr val="bg1">
                    <a:lumMod val="65000"/>
                  </a:schemeClr>
                </a:solidFill>
              </a:rPr>
              <a:t> </a:t>
            </a:r>
            <a:r>
              <a:rPr lang="fr-FR" sz="2400" dirty="0" err="1">
                <a:solidFill>
                  <a:schemeClr val="bg1">
                    <a:lumMod val="65000"/>
                  </a:schemeClr>
                </a:solidFill>
              </a:rPr>
              <a:t>diversity</a:t>
            </a:r>
            <a:r>
              <a:rPr lang="fr-FR" sz="2400" dirty="0">
                <a:solidFill>
                  <a:schemeClr val="bg1">
                    <a:lumMod val="65000"/>
                  </a:schemeClr>
                </a:solidFill>
              </a:rPr>
              <a:t> and dominant </a:t>
            </a:r>
            <a:r>
              <a:rPr lang="fr-FR" sz="2400" dirty="0" err="1">
                <a:solidFill>
                  <a:schemeClr val="bg1">
                    <a:lumMod val="65000"/>
                  </a:schemeClr>
                </a:solidFill>
              </a:rPr>
              <a:t>strategies</a:t>
            </a:r>
            <a:endParaRPr lang="en-GB" sz="2400" dirty="0">
              <a:solidFill>
                <a:schemeClr val="bg1">
                  <a:lumMod val="65000"/>
                </a:schemeClr>
              </a:solidFill>
            </a:endParaRPr>
          </a:p>
        </p:txBody>
      </p:sp>
    </p:spTree>
    <p:extLst>
      <p:ext uri="{BB962C8B-B14F-4D97-AF65-F5344CB8AC3E}">
        <p14:creationId xmlns:p14="http://schemas.microsoft.com/office/powerpoint/2010/main" val="4147198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A9A682-03A4-48EA-82F3-6FBBECB4857B}"/>
              </a:ext>
            </a:extLst>
          </p:cNvPr>
          <p:cNvSpPr>
            <a:spLocks noGrp="1"/>
          </p:cNvSpPr>
          <p:nvPr>
            <p:ph type="title"/>
          </p:nvPr>
        </p:nvSpPr>
        <p:spPr>
          <a:xfrm>
            <a:off x="831850" y="2865208"/>
            <a:ext cx="10515600" cy="2852737"/>
          </a:xfrm>
        </p:spPr>
        <p:txBody>
          <a:bodyPr>
            <a:normAutofit/>
          </a:bodyPr>
          <a:lstStyle/>
          <a:p>
            <a:r>
              <a:rPr lang="fr-FR" sz="5400" dirty="0">
                <a:solidFill>
                  <a:schemeClr val="bg1">
                    <a:lumMod val="75000"/>
                  </a:schemeClr>
                </a:solidFill>
              </a:rPr>
              <a:t>How </a:t>
            </a:r>
            <a:r>
              <a:rPr lang="fr-FR" sz="5400" dirty="0" err="1">
                <a:solidFill>
                  <a:schemeClr val="bg1">
                    <a:lumMod val="75000"/>
                  </a:schemeClr>
                </a:solidFill>
              </a:rPr>
              <a:t>does</a:t>
            </a:r>
            <a:r>
              <a:rPr lang="fr-FR" sz="5400" dirty="0">
                <a:solidFill>
                  <a:schemeClr val="bg1">
                    <a:lumMod val="75000"/>
                  </a:schemeClr>
                </a:solidFill>
              </a:rPr>
              <a:t> </a:t>
            </a:r>
            <a:r>
              <a:rPr lang="fr-FR" sz="5400" dirty="0" err="1">
                <a:solidFill>
                  <a:schemeClr val="bg1">
                    <a:lumMod val="75000"/>
                  </a:schemeClr>
                </a:solidFill>
              </a:rPr>
              <a:t>phenotypic</a:t>
            </a:r>
            <a:r>
              <a:rPr lang="fr-FR" sz="5400" dirty="0">
                <a:solidFill>
                  <a:schemeClr val="bg1">
                    <a:lumMod val="75000"/>
                  </a:schemeClr>
                </a:solidFill>
              </a:rPr>
              <a:t> </a:t>
            </a:r>
            <a:r>
              <a:rPr lang="fr-FR" sz="5400" dirty="0" err="1">
                <a:solidFill>
                  <a:schemeClr val="bg1">
                    <a:lumMod val="75000"/>
                  </a:schemeClr>
                </a:solidFill>
              </a:rPr>
              <a:t>plasticity</a:t>
            </a:r>
            <a:r>
              <a:rPr lang="fr-FR" sz="5400" dirty="0">
                <a:solidFill>
                  <a:schemeClr val="bg1">
                    <a:lumMod val="75000"/>
                  </a:schemeClr>
                </a:solidFill>
              </a:rPr>
              <a:t> impact </a:t>
            </a:r>
            <a:r>
              <a:rPr lang="fr-FR" sz="5400" dirty="0" err="1">
                <a:solidFill>
                  <a:schemeClr val="bg1">
                    <a:lumMod val="75000"/>
                  </a:schemeClr>
                </a:solidFill>
              </a:rPr>
              <a:t>grassland</a:t>
            </a:r>
            <a:r>
              <a:rPr lang="fr-FR" sz="5400" dirty="0">
                <a:solidFill>
                  <a:schemeClr val="bg1">
                    <a:lumMod val="75000"/>
                  </a:schemeClr>
                </a:solidFill>
              </a:rPr>
              <a:t> </a:t>
            </a:r>
            <a:r>
              <a:rPr lang="fr-FR" sz="5400" dirty="0" err="1">
                <a:solidFill>
                  <a:schemeClr val="bg1">
                    <a:lumMod val="75000"/>
                  </a:schemeClr>
                </a:solidFill>
              </a:rPr>
              <a:t>community</a:t>
            </a:r>
            <a:r>
              <a:rPr lang="fr-FR" sz="5400" dirty="0">
                <a:solidFill>
                  <a:schemeClr val="bg1">
                    <a:lumMod val="75000"/>
                  </a:schemeClr>
                </a:solidFill>
              </a:rPr>
              <a:t> </a:t>
            </a:r>
            <a:r>
              <a:rPr lang="fr-FR" sz="5400" dirty="0" err="1">
                <a:solidFill>
                  <a:schemeClr val="bg1">
                    <a:lumMod val="75000"/>
                  </a:schemeClr>
                </a:solidFill>
              </a:rPr>
              <a:t>properties</a:t>
            </a:r>
            <a:r>
              <a:rPr lang="fr-FR" sz="5400" dirty="0">
                <a:solidFill>
                  <a:schemeClr val="bg1">
                    <a:lumMod val="75000"/>
                  </a:schemeClr>
                </a:solidFill>
              </a:rPr>
              <a:t>?</a:t>
            </a:r>
            <a:endParaRPr lang="en-GB" sz="5400" dirty="0">
              <a:solidFill>
                <a:schemeClr val="bg1">
                  <a:lumMod val="75000"/>
                </a:schemeClr>
              </a:solidFill>
            </a:endParaRPr>
          </a:p>
        </p:txBody>
      </p:sp>
      <p:sp>
        <p:nvSpPr>
          <p:cNvPr id="2" name="Slide Number Placeholder 1">
            <a:extLst>
              <a:ext uri="{FF2B5EF4-FFF2-40B4-BE49-F238E27FC236}">
                <a16:creationId xmlns:a16="http://schemas.microsoft.com/office/drawing/2014/main" id="{402781FA-ED2A-4CED-B362-33A3E17F1C8C}"/>
              </a:ext>
            </a:extLst>
          </p:cNvPr>
          <p:cNvSpPr>
            <a:spLocks noGrp="1"/>
          </p:cNvSpPr>
          <p:nvPr>
            <p:ph type="sldNum" sz="quarter" idx="12"/>
          </p:nvPr>
        </p:nvSpPr>
        <p:spPr/>
        <p:txBody>
          <a:bodyPr/>
          <a:lstStyle/>
          <a:p>
            <a:fld id="{34BA187E-3B1D-49CC-A6C2-74DAB6A28C99}" type="slidenum">
              <a:rPr lang="en-GB" smtClean="0"/>
              <a:t>15</a:t>
            </a:fld>
            <a:endParaRPr lang="en-GB"/>
          </a:p>
        </p:txBody>
      </p:sp>
      <p:sp>
        <p:nvSpPr>
          <p:cNvPr id="3" name="Footer Placeholder 2">
            <a:extLst>
              <a:ext uri="{FF2B5EF4-FFF2-40B4-BE49-F238E27FC236}">
                <a16:creationId xmlns:a16="http://schemas.microsoft.com/office/drawing/2014/main" id="{41BA017C-2083-48C8-8822-2DA5821F7182}"/>
              </a:ext>
            </a:extLst>
          </p:cNvPr>
          <p:cNvSpPr>
            <a:spLocks noGrp="1"/>
          </p:cNvSpPr>
          <p:nvPr>
            <p:ph type="ftr" sz="quarter" idx="11"/>
          </p:nvPr>
        </p:nvSpPr>
        <p:spPr/>
        <p:txBody>
          <a:bodyPr/>
          <a:lstStyle/>
          <a:p>
            <a:r>
              <a:rPr lang="fr-FR" dirty="0"/>
              <a:t>Introduction</a:t>
            </a:r>
            <a:endParaRPr lang="en-GB" dirty="0"/>
          </a:p>
        </p:txBody>
      </p:sp>
      <p:sp>
        <p:nvSpPr>
          <p:cNvPr id="6" name="Text Placeholder 5">
            <a:extLst>
              <a:ext uri="{FF2B5EF4-FFF2-40B4-BE49-F238E27FC236}">
                <a16:creationId xmlns:a16="http://schemas.microsoft.com/office/drawing/2014/main" id="{C5C75F9F-2EC3-480E-B96D-69901FBA4D1A}"/>
              </a:ext>
            </a:extLst>
          </p:cNvPr>
          <p:cNvSpPr>
            <a:spLocks noGrp="1"/>
          </p:cNvSpPr>
          <p:nvPr>
            <p:ph type="body" idx="1"/>
          </p:nvPr>
        </p:nvSpPr>
        <p:spPr>
          <a:xfrm>
            <a:off x="831850" y="873674"/>
            <a:ext cx="10515600" cy="1869526"/>
          </a:xfrm>
        </p:spPr>
        <p:txBody>
          <a:bodyPr>
            <a:normAutofit/>
          </a:bodyPr>
          <a:lstStyle/>
          <a:p>
            <a:endParaRPr lang="fr-FR" sz="4000" dirty="0">
              <a:solidFill>
                <a:schemeClr val="tx1">
                  <a:lumMod val="75000"/>
                  <a:lumOff val="25000"/>
                </a:schemeClr>
              </a:solidFill>
            </a:endParaRPr>
          </a:p>
          <a:p>
            <a:r>
              <a:rPr lang="fr-FR" sz="4000" dirty="0">
                <a:solidFill>
                  <a:schemeClr val="tx1">
                    <a:lumMod val="75000"/>
                    <a:lumOff val="25000"/>
                  </a:schemeClr>
                </a:solidFill>
              </a:rPr>
              <a:t>H</a:t>
            </a:r>
            <a:r>
              <a:rPr lang="en-GB" sz="4000" dirty="0">
                <a:solidFill>
                  <a:schemeClr val="tx1">
                    <a:lumMod val="75000"/>
                    <a:lumOff val="25000"/>
                  </a:schemeClr>
                </a:solidFill>
              </a:rPr>
              <a:t>ow model diverse plant communities integrating phenotypic plasticity?</a:t>
            </a:r>
          </a:p>
        </p:txBody>
      </p:sp>
    </p:spTree>
    <p:extLst>
      <p:ext uri="{BB962C8B-B14F-4D97-AF65-F5344CB8AC3E}">
        <p14:creationId xmlns:p14="http://schemas.microsoft.com/office/powerpoint/2010/main" val="216122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36B7E3-D51C-42BF-9F02-0E1651840D4D}"/>
              </a:ext>
            </a:extLst>
          </p:cNvPr>
          <p:cNvPicPr>
            <a:picLocks noChangeAspect="1"/>
          </p:cNvPicPr>
          <p:nvPr/>
        </p:nvPicPr>
        <p:blipFill rotWithShape="1">
          <a:blip r:embed="rId2">
            <a:extLst>
              <a:ext uri="{28A0092B-C50C-407E-A947-70E740481C1C}">
                <a14:useLocalDpi xmlns:a14="http://schemas.microsoft.com/office/drawing/2010/main" val="0"/>
              </a:ext>
            </a:extLst>
          </a:blip>
          <a:srcRect l="32165" t="2321" r="28108" b="2321"/>
          <a:stretch/>
        </p:blipFill>
        <p:spPr>
          <a:xfrm flipH="1">
            <a:off x="154719" y="152218"/>
            <a:ext cx="4102043" cy="6553563"/>
          </a:xfrm>
          <a:prstGeom prst="rect">
            <a:avLst/>
          </a:prstGeom>
        </p:spPr>
      </p:pic>
      <p:sp>
        <p:nvSpPr>
          <p:cNvPr id="2" name="Title 1">
            <a:extLst>
              <a:ext uri="{FF2B5EF4-FFF2-40B4-BE49-F238E27FC236}">
                <a16:creationId xmlns:a16="http://schemas.microsoft.com/office/drawing/2014/main" id="{506C0438-2837-4BFC-921F-C3FE12F14C3B}"/>
              </a:ext>
            </a:extLst>
          </p:cNvPr>
          <p:cNvSpPr>
            <a:spLocks noGrp="1"/>
          </p:cNvSpPr>
          <p:nvPr>
            <p:ph type="ctrTitle"/>
          </p:nvPr>
        </p:nvSpPr>
        <p:spPr>
          <a:xfrm>
            <a:off x="5469468" y="1122363"/>
            <a:ext cx="5447348" cy="2488584"/>
          </a:xfrm>
        </p:spPr>
        <p:txBody>
          <a:bodyPr>
            <a:normAutofit/>
          </a:bodyPr>
          <a:lstStyle/>
          <a:p>
            <a:pPr algn="l"/>
            <a:r>
              <a:rPr lang="fr-FR" sz="8000" dirty="0"/>
              <a:t>Concepts</a:t>
            </a:r>
            <a:endParaRPr lang="en-GB" sz="4800" dirty="0"/>
          </a:p>
        </p:txBody>
      </p:sp>
      <p:sp>
        <p:nvSpPr>
          <p:cNvPr id="3" name="Subtitle 2">
            <a:extLst>
              <a:ext uri="{FF2B5EF4-FFF2-40B4-BE49-F238E27FC236}">
                <a16:creationId xmlns:a16="http://schemas.microsoft.com/office/drawing/2014/main" id="{4803D2EF-512A-46F9-A7D3-7DE832C84231}"/>
              </a:ext>
            </a:extLst>
          </p:cNvPr>
          <p:cNvSpPr>
            <a:spLocks noGrp="1"/>
          </p:cNvSpPr>
          <p:nvPr>
            <p:ph type="subTitle" idx="1"/>
          </p:nvPr>
        </p:nvSpPr>
        <p:spPr>
          <a:xfrm>
            <a:off x="5469469" y="3602037"/>
            <a:ext cx="3682696" cy="1725793"/>
          </a:xfrm>
        </p:spPr>
        <p:txBody>
          <a:bodyPr/>
          <a:lstStyle/>
          <a:p>
            <a:r>
              <a:rPr lang="fr-FR" dirty="0" err="1"/>
              <a:t>From</a:t>
            </a:r>
            <a:r>
              <a:rPr lang="fr-FR" dirty="0"/>
              <a:t> </a:t>
            </a:r>
            <a:r>
              <a:rPr lang="fr-FR" dirty="0" err="1"/>
              <a:t>ecological</a:t>
            </a:r>
            <a:r>
              <a:rPr lang="fr-FR" dirty="0"/>
              <a:t> concepts to the model </a:t>
            </a:r>
            <a:r>
              <a:rPr lang="fr-FR" i="1" dirty="0" err="1"/>
              <a:t>MountGrass</a:t>
            </a:r>
            <a:endParaRPr lang="en-GB" i="1" dirty="0"/>
          </a:p>
        </p:txBody>
      </p:sp>
      <p:sp>
        <p:nvSpPr>
          <p:cNvPr id="7" name="Content Placeholder 3">
            <a:extLst>
              <a:ext uri="{FF2B5EF4-FFF2-40B4-BE49-F238E27FC236}">
                <a16:creationId xmlns:a16="http://schemas.microsoft.com/office/drawing/2014/main" id="{43192E31-6BEC-46FB-AF9F-61B0B33ED853}"/>
              </a:ext>
            </a:extLst>
          </p:cNvPr>
          <p:cNvSpPr txBox="1">
            <a:spLocks/>
          </p:cNvSpPr>
          <p:nvPr/>
        </p:nvSpPr>
        <p:spPr>
          <a:xfrm>
            <a:off x="-1597795" y="1122363"/>
            <a:ext cx="5390862" cy="5054600"/>
          </a:xfrm>
          <a:prstGeom prst="rect">
            <a:avLst/>
          </a:prstGeom>
        </p:spPr>
        <p:txBody>
          <a:bodyPr vert="horz" lIns="91440" tIns="45720" rIns="91440" bIns="0" rtlCol="0" anchor="ctr" anchorCtr="0">
            <a:noAutofit/>
          </a:bodyPr>
          <a:lstStyle>
            <a:lvl1pPr marL="0" indent="0" algn="r" defTabSz="914400" rtl="0" eaLnBrk="1" latinLnBrk="0" hangingPunct="1">
              <a:lnSpc>
                <a:spcPct val="90000"/>
              </a:lnSpc>
              <a:spcBef>
                <a:spcPts val="0"/>
              </a:spcBef>
              <a:buFont typeface="Arial" panose="020B0604020202020204" pitchFamily="34" charset="0"/>
              <a:buNone/>
              <a:defRPr sz="45000" kern="1200">
                <a:solidFill>
                  <a:schemeClr val="tx1">
                    <a:lumMod val="75000"/>
                    <a:lumOff val="25000"/>
                  </a:schemeClr>
                </a:solidFill>
                <a:latin typeface="+mj-lt"/>
                <a:ea typeface="Futura" panose="02020800000000000000" pitchFamily="18" charset="0"/>
                <a:cs typeface="Futura" panose="020208000000000000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chemeClr val="bg1"/>
                </a:solidFill>
              </a:rPr>
              <a:t>2</a:t>
            </a:r>
            <a:endParaRPr lang="en-GB" dirty="0">
              <a:solidFill>
                <a:schemeClr val="bg1"/>
              </a:solidFill>
            </a:endParaRPr>
          </a:p>
        </p:txBody>
      </p:sp>
      <p:sp>
        <p:nvSpPr>
          <p:cNvPr id="4" name="Slide Number Placeholder 3">
            <a:extLst>
              <a:ext uri="{FF2B5EF4-FFF2-40B4-BE49-F238E27FC236}">
                <a16:creationId xmlns:a16="http://schemas.microsoft.com/office/drawing/2014/main" id="{8ABF6673-D628-4C22-9134-CFF88BE042FB}"/>
              </a:ext>
            </a:extLst>
          </p:cNvPr>
          <p:cNvSpPr>
            <a:spLocks noGrp="1"/>
          </p:cNvSpPr>
          <p:nvPr>
            <p:ph type="sldNum" sz="quarter" idx="12"/>
          </p:nvPr>
        </p:nvSpPr>
        <p:spPr/>
        <p:txBody>
          <a:bodyPr/>
          <a:lstStyle/>
          <a:p>
            <a:fld id="{34BA187E-3B1D-49CC-A6C2-74DAB6A28C99}" type="slidenum">
              <a:rPr lang="en-GB" smtClean="0"/>
              <a:t>16</a:t>
            </a:fld>
            <a:endParaRPr lang="en-GB"/>
          </a:p>
        </p:txBody>
      </p:sp>
      <p:sp>
        <p:nvSpPr>
          <p:cNvPr id="5" name="Footer Placeholder 4">
            <a:extLst>
              <a:ext uri="{FF2B5EF4-FFF2-40B4-BE49-F238E27FC236}">
                <a16:creationId xmlns:a16="http://schemas.microsoft.com/office/drawing/2014/main" id="{4FDA4D01-E59E-49B2-A9A5-E331215E0D53}"/>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2443170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7B5E6D1-5187-4F90-837F-E258D8CCEDC9}"/>
              </a:ext>
            </a:extLst>
          </p:cNvPr>
          <p:cNvGrpSpPr/>
          <p:nvPr/>
        </p:nvGrpSpPr>
        <p:grpSpPr>
          <a:xfrm>
            <a:off x="6173763" y="3527675"/>
            <a:ext cx="5863517" cy="3224850"/>
            <a:chOff x="154721" y="152220"/>
            <a:chExt cx="5863517" cy="3224850"/>
          </a:xfrm>
        </p:grpSpPr>
        <p:sp>
          <p:nvSpPr>
            <p:cNvPr id="17" name="Rectangle 16">
              <a:extLst>
                <a:ext uri="{FF2B5EF4-FFF2-40B4-BE49-F238E27FC236}">
                  <a16:creationId xmlns:a16="http://schemas.microsoft.com/office/drawing/2014/main" id="{88CD44C8-E28D-4718-B1CD-328F8F5BC81C}"/>
                </a:ext>
              </a:extLst>
            </p:cNvPr>
            <p:cNvSpPr/>
            <p:nvPr/>
          </p:nvSpPr>
          <p:spPr>
            <a:xfrm>
              <a:off x="154721" y="152220"/>
              <a:ext cx="5863517" cy="320147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B32D7DDE-05DE-434D-8AA5-D57208641ED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3152" y="152220"/>
              <a:ext cx="3894513" cy="3122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25">
              <a:extLst>
                <a:ext uri="{FF2B5EF4-FFF2-40B4-BE49-F238E27FC236}">
                  <a16:creationId xmlns:a16="http://schemas.microsoft.com/office/drawing/2014/main" id="{B49FC9AB-AD2F-4532-87A9-9ADD551A2F59}"/>
                </a:ext>
              </a:extLst>
            </p:cNvPr>
            <p:cNvSpPr txBox="1"/>
            <p:nvPr/>
          </p:nvSpPr>
          <p:spPr>
            <a:xfrm>
              <a:off x="4753876" y="3100071"/>
              <a:ext cx="1151334" cy="27699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200" dirty="0">
                  <a:solidFill>
                    <a:srgbClr val="58585C"/>
                  </a:solidFill>
                  <a:latin typeface="Quicksand" pitchFamily="50" charset="0"/>
                </a:rPr>
                <a:t>P. Reich (1992)</a:t>
              </a:r>
            </a:p>
          </p:txBody>
        </p:sp>
        <p:cxnSp>
          <p:nvCxnSpPr>
            <p:cNvPr id="21" name="Straight Connector 20">
              <a:extLst>
                <a:ext uri="{FF2B5EF4-FFF2-40B4-BE49-F238E27FC236}">
                  <a16:creationId xmlns:a16="http://schemas.microsoft.com/office/drawing/2014/main" id="{B1933DEB-55D1-4728-867B-2B94728B43B8}"/>
                </a:ext>
              </a:extLst>
            </p:cNvPr>
            <p:cNvCxnSpPr>
              <a:cxnSpLocks/>
            </p:cNvCxnSpPr>
            <p:nvPr/>
          </p:nvCxnSpPr>
          <p:spPr>
            <a:xfrm>
              <a:off x="2154464" y="460252"/>
              <a:ext cx="2273646" cy="229708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7" name="Content Placeholder 3">
            <a:extLst>
              <a:ext uri="{FF2B5EF4-FFF2-40B4-BE49-F238E27FC236}">
                <a16:creationId xmlns:a16="http://schemas.microsoft.com/office/drawing/2014/main" id="{4703E489-B003-445B-B01E-8AC8AF3F0428}"/>
              </a:ext>
            </a:extLst>
          </p:cNvPr>
          <p:cNvSpPr txBox="1">
            <a:spLocks/>
          </p:cNvSpPr>
          <p:nvPr/>
        </p:nvSpPr>
        <p:spPr>
          <a:xfrm>
            <a:off x="6173754" y="172182"/>
            <a:ext cx="5863526" cy="3158143"/>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3600" dirty="0"/>
              <a:t>Niche and </a:t>
            </a:r>
            <a:r>
              <a:rPr lang="fr-FR" sz="3600" dirty="0" err="1"/>
              <a:t>variability</a:t>
            </a:r>
            <a:endParaRPr lang="fr-FR" sz="3600" dirty="0"/>
          </a:p>
          <a:p>
            <a:pPr marL="0" indent="0" algn="ctr">
              <a:buNone/>
            </a:pPr>
            <a:endParaRPr lang="fr-FR" sz="3600" dirty="0"/>
          </a:p>
          <a:p>
            <a:pPr marL="0" indent="0" algn="ctr">
              <a:buNone/>
            </a:pPr>
            <a:r>
              <a:rPr lang="fr-FR" sz="3600" dirty="0" err="1"/>
              <a:t>Competition</a:t>
            </a:r>
            <a:r>
              <a:rPr lang="fr-FR" sz="3600" dirty="0"/>
              <a:t> for </a:t>
            </a:r>
            <a:r>
              <a:rPr lang="fr-FR" sz="3600" dirty="0" err="1"/>
              <a:t>resources</a:t>
            </a:r>
            <a:endParaRPr lang="fr-FR" sz="3600" dirty="0"/>
          </a:p>
          <a:p>
            <a:pPr algn="ctr"/>
            <a:endParaRPr lang="fr-FR" sz="3600" dirty="0"/>
          </a:p>
          <a:p>
            <a:pPr marL="0" indent="0" algn="ctr">
              <a:buNone/>
            </a:pPr>
            <a:r>
              <a:rPr lang="fr-FR" sz="3600" dirty="0" err="1"/>
              <a:t>Strategy</a:t>
            </a:r>
            <a:r>
              <a:rPr lang="fr-FR" sz="3600" dirty="0"/>
              <a:t> </a:t>
            </a:r>
            <a:r>
              <a:rPr lang="fr-FR" sz="3600" dirty="0" err="1"/>
              <a:t>trade-offs</a:t>
            </a:r>
            <a:endParaRPr lang="fr-FR" sz="3600" dirty="0"/>
          </a:p>
        </p:txBody>
      </p:sp>
      <p:sp>
        <p:nvSpPr>
          <p:cNvPr id="24" name="Slide Number Placeholder 23">
            <a:extLst>
              <a:ext uri="{FF2B5EF4-FFF2-40B4-BE49-F238E27FC236}">
                <a16:creationId xmlns:a16="http://schemas.microsoft.com/office/drawing/2014/main" id="{859ECD0E-BE11-4E5C-A4DF-030DE7BFCF62}"/>
              </a:ext>
            </a:extLst>
          </p:cNvPr>
          <p:cNvSpPr>
            <a:spLocks noGrp="1"/>
          </p:cNvSpPr>
          <p:nvPr>
            <p:ph type="sldNum" sz="quarter" idx="12"/>
          </p:nvPr>
        </p:nvSpPr>
        <p:spPr/>
        <p:txBody>
          <a:bodyPr/>
          <a:lstStyle/>
          <a:p>
            <a:fld id="{34BA187E-3B1D-49CC-A6C2-74DAB6A28C99}" type="slidenum">
              <a:rPr lang="en-GB" smtClean="0"/>
              <a:t>17</a:t>
            </a:fld>
            <a:endParaRPr lang="en-GB"/>
          </a:p>
        </p:txBody>
      </p:sp>
      <p:sp>
        <p:nvSpPr>
          <p:cNvPr id="28" name="Footer Placeholder 27">
            <a:extLst>
              <a:ext uri="{FF2B5EF4-FFF2-40B4-BE49-F238E27FC236}">
                <a16:creationId xmlns:a16="http://schemas.microsoft.com/office/drawing/2014/main" id="{C2CB1DF8-21A3-474D-BCE5-1AAC1DE1F91F}"/>
              </a:ext>
            </a:extLst>
          </p:cNvPr>
          <p:cNvSpPr>
            <a:spLocks noGrp="1"/>
          </p:cNvSpPr>
          <p:nvPr>
            <p:ph type="ftr" sz="quarter" idx="11"/>
          </p:nvPr>
        </p:nvSpPr>
        <p:spPr/>
        <p:txBody>
          <a:bodyPr/>
          <a:lstStyle/>
          <a:p>
            <a:endParaRPr lang="en-GB" dirty="0"/>
          </a:p>
        </p:txBody>
      </p:sp>
      <p:pic>
        <p:nvPicPr>
          <p:cNvPr id="34" name="Content Placeholder 2">
            <a:extLst>
              <a:ext uri="{FF2B5EF4-FFF2-40B4-BE49-F238E27FC236}">
                <a16:creationId xmlns:a16="http://schemas.microsoft.com/office/drawing/2014/main" id="{D92337A2-F5CF-4121-AC5C-B172CD3AEDC9}"/>
              </a:ext>
            </a:extLst>
          </p:cNvPr>
          <p:cNvPicPr>
            <a:picLocks noChangeAspect="1"/>
          </p:cNvPicPr>
          <p:nvPr/>
        </p:nvPicPr>
        <p:blipFill rotWithShape="1">
          <a:blip r:embed="rId3">
            <a:extLst>
              <a:ext uri="{28A0092B-C50C-407E-A947-70E740481C1C}">
                <a14:useLocalDpi xmlns:a14="http://schemas.microsoft.com/office/drawing/2010/main" val="0"/>
              </a:ext>
            </a:extLst>
          </a:blip>
          <a:srcRect l="37070" t="56085" r="50" b="122"/>
          <a:stretch/>
        </p:blipFill>
        <p:spPr>
          <a:xfrm>
            <a:off x="154719" y="150514"/>
            <a:ext cx="5863525" cy="3201477"/>
          </a:xfrm>
          <a:prstGeom prst="rect">
            <a:avLst/>
          </a:prstGeom>
        </p:spPr>
      </p:pic>
      <p:pic>
        <p:nvPicPr>
          <p:cNvPr id="11" name="Picture 10">
            <a:extLst>
              <a:ext uri="{FF2B5EF4-FFF2-40B4-BE49-F238E27FC236}">
                <a16:creationId xmlns:a16="http://schemas.microsoft.com/office/drawing/2014/main" id="{AB47199F-1478-4513-8589-11227D7F95F1}"/>
              </a:ext>
            </a:extLst>
          </p:cNvPr>
          <p:cNvPicPr>
            <a:picLocks noChangeAspect="1"/>
          </p:cNvPicPr>
          <p:nvPr/>
        </p:nvPicPr>
        <p:blipFill rotWithShape="1">
          <a:blip r:embed="rId4">
            <a:extLst>
              <a:ext uri="{28A0092B-C50C-407E-A947-70E740481C1C}">
                <a14:useLocalDpi xmlns:a14="http://schemas.microsoft.com/office/drawing/2010/main" val="0"/>
              </a:ext>
            </a:extLst>
          </a:blip>
          <a:srcRect l="23788" t="8594" r="4235" b="38739"/>
          <a:stretch/>
        </p:blipFill>
        <p:spPr>
          <a:xfrm>
            <a:off x="167968" y="3490406"/>
            <a:ext cx="5850278" cy="3197243"/>
          </a:xfrm>
          <a:prstGeom prst="rect">
            <a:avLst/>
          </a:prstGeom>
        </p:spPr>
      </p:pic>
      <p:pic>
        <p:nvPicPr>
          <p:cNvPr id="3" name="Picture 2">
            <a:extLst>
              <a:ext uri="{FF2B5EF4-FFF2-40B4-BE49-F238E27FC236}">
                <a16:creationId xmlns:a16="http://schemas.microsoft.com/office/drawing/2014/main" id="{4B546979-4E29-4E7B-A64B-23F2248732D6}"/>
              </a:ext>
            </a:extLst>
          </p:cNvPr>
          <p:cNvPicPr>
            <a:picLocks noChangeAspect="1"/>
          </p:cNvPicPr>
          <p:nvPr/>
        </p:nvPicPr>
        <p:blipFill rotWithShape="1">
          <a:blip r:embed="rId5">
            <a:extLst>
              <a:ext uri="{28A0092B-C50C-407E-A947-70E740481C1C}">
                <a14:useLocalDpi xmlns:a14="http://schemas.microsoft.com/office/drawing/2010/main" val="0"/>
              </a:ext>
            </a:extLst>
          </a:blip>
          <a:srcRect l="48870" t="840" r="15904" b="-840"/>
          <a:stretch/>
        </p:blipFill>
        <p:spPr>
          <a:xfrm>
            <a:off x="6187002" y="3490406"/>
            <a:ext cx="5850278" cy="3231069"/>
          </a:xfrm>
          <a:prstGeom prst="rect">
            <a:avLst/>
          </a:prstGeom>
        </p:spPr>
      </p:pic>
    </p:spTree>
    <p:extLst>
      <p:ext uri="{BB962C8B-B14F-4D97-AF65-F5344CB8AC3E}">
        <p14:creationId xmlns:p14="http://schemas.microsoft.com/office/powerpoint/2010/main" val="42337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683E6AEC-AFE9-4E03-8166-43E395B1A9D8}"/>
              </a:ext>
            </a:extLst>
          </p:cNvPr>
          <p:cNvSpPr/>
          <p:nvPr/>
        </p:nvSpPr>
        <p:spPr>
          <a:xfrm>
            <a:off x="11110243" y="6429899"/>
            <a:ext cx="262864" cy="262864"/>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Content Placeholder 2">
            <a:extLst>
              <a:ext uri="{FF2B5EF4-FFF2-40B4-BE49-F238E27FC236}">
                <a16:creationId xmlns:a16="http://schemas.microsoft.com/office/drawing/2014/main" id="{69440B02-291B-4CAC-95B3-C7874270D19B}"/>
              </a:ext>
            </a:extLst>
          </p:cNvPr>
          <p:cNvPicPr>
            <a:picLocks noGrp="1" noChangeAspect="1"/>
          </p:cNvPicPr>
          <p:nvPr>
            <p:ph idx="13"/>
          </p:nvPr>
        </p:nvPicPr>
        <p:blipFill rotWithShape="1">
          <a:blip r:embed="rId2">
            <a:extLst>
              <a:ext uri="{28A0092B-C50C-407E-A947-70E740481C1C}">
                <a14:useLocalDpi xmlns:a14="http://schemas.microsoft.com/office/drawing/2010/main" val="0"/>
              </a:ext>
            </a:extLst>
          </a:blip>
          <a:srcRect l="37070" t="56085" r="50" b="122"/>
          <a:stretch/>
        </p:blipFill>
        <p:spPr>
          <a:xfrm>
            <a:off x="154719" y="136525"/>
            <a:ext cx="5863525" cy="3201477"/>
          </a:xfrm>
        </p:spPr>
      </p:pic>
      <p:sp>
        <p:nvSpPr>
          <p:cNvPr id="10" name="Content Placeholder 3">
            <a:extLst>
              <a:ext uri="{FF2B5EF4-FFF2-40B4-BE49-F238E27FC236}">
                <a16:creationId xmlns:a16="http://schemas.microsoft.com/office/drawing/2014/main" id="{331FCAD8-C470-4045-BBEE-089D0E83406B}"/>
              </a:ext>
            </a:extLst>
          </p:cNvPr>
          <p:cNvSpPr txBox="1">
            <a:spLocks/>
          </p:cNvSpPr>
          <p:nvPr/>
        </p:nvSpPr>
        <p:spPr>
          <a:xfrm>
            <a:off x="418057" y="4009603"/>
            <a:ext cx="5478099" cy="21529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dirty="0"/>
              <a:t>Fit of a </a:t>
            </a:r>
            <a:r>
              <a:rPr lang="fr-FR" sz="2400" dirty="0" err="1"/>
              <a:t>species</a:t>
            </a:r>
            <a:r>
              <a:rPr lang="fr-FR" sz="2400" dirty="0"/>
              <a:t> </a:t>
            </a:r>
            <a:r>
              <a:rPr lang="fr-FR" sz="2400" dirty="0" err="1"/>
              <a:t>under</a:t>
            </a:r>
            <a:r>
              <a:rPr lang="fr-FR" sz="2400" dirty="0"/>
              <a:t> </a:t>
            </a:r>
            <a:r>
              <a:rPr lang="fr-FR" sz="2400" dirty="0" err="1"/>
              <a:t>specific</a:t>
            </a:r>
            <a:r>
              <a:rPr lang="fr-FR" sz="2400" dirty="0"/>
              <a:t> </a:t>
            </a:r>
            <a:r>
              <a:rPr lang="fr-FR" sz="2400" dirty="0" err="1"/>
              <a:t>environmental</a:t>
            </a:r>
            <a:r>
              <a:rPr lang="fr-FR" sz="2400" dirty="0"/>
              <a:t> conditions</a:t>
            </a:r>
          </a:p>
          <a:p>
            <a:pPr marL="0" indent="0">
              <a:buNone/>
            </a:pPr>
            <a:r>
              <a:rPr lang="fr-FR" sz="2400" dirty="0" err="1"/>
              <a:t>Variability</a:t>
            </a:r>
            <a:r>
              <a:rPr lang="fr-FR" sz="2400" dirty="0"/>
              <a:t> </a:t>
            </a:r>
            <a:r>
              <a:rPr lang="fr-FR" sz="2400" dirty="0" err="1"/>
              <a:t>promotes</a:t>
            </a:r>
            <a:r>
              <a:rPr lang="fr-FR" sz="2400" dirty="0"/>
              <a:t> coexistence</a:t>
            </a:r>
          </a:p>
          <a:p>
            <a:pPr marL="0" indent="0">
              <a:buNone/>
            </a:pPr>
            <a:r>
              <a:rPr lang="fr-FR" sz="2400" dirty="0" err="1"/>
              <a:t>True</a:t>
            </a:r>
            <a:r>
              <a:rPr lang="fr-FR" sz="2400" dirty="0"/>
              <a:t> for spatial and temporal </a:t>
            </a:r>
            <a:r>
              <a:rPr lang="fr-FR" sz="2400" dirty="0" err="1"/>
              <a:t>variability</a:t>
            </a:r>
            <a:endParaRPr lang="fr-FR" sz="2400" dirty="0"/>
          </a:p>
        </p:txBody>
      </p:sp>
      <p:sp>
        <p:nvSpPr>
          <p:cNvPr id="2" name="Slide Number Placeholder 1">
            <a:extLst>
              <a:ext uri="{FF2B5EF4-FFF2-40B4-BE49-F238E27FC236}">
                <a16:creationId xmlns:a16="http://schemas.microsoft.com/office/drawing/2014/main" id="{E682A0EF-87A4-4DFA-A604-0B78506C2143}"/>
              </a:ext>
            </a:extLst>
          </p:cNvPr>
          <p:cNvSpPr>
            <a:spLocks noGrp="1"/>
          </p:cNvSpPr>
          <p:nvPr>
            <p:ph type="sldNum" sz="quarter" idx="12"/>
          </p:nvPr>
        </p:nvSpPr>
        <p:spPr>
          <a:xfrm>
            <a:off x="8660795" y="6356350"/>
            <a:ext cx="2743200" cy="365125"/>
          </a:xfrm>
        </p:spPr>
        <p:txBody>
          <a:bodyPr/>
          <a:lstStyle/>
          <a:p>
            <a:fld id="{34BA187E-3B1D-49CC-A6C2-74DAB6A28C99}" type="slidenum">
              <a:rPr lang="en-GB" smtClean="0">
                <a:solidFill>
                  <a:schemeClr val="bg1"/>
                </a:solidFill>
              </a:rPr>
              <a:t>18</a:t>
            </a:fld>
            <a:endParaRPr lang="en-GB" dirty="0">
              <a:solidFill>
                <a:schemeClr val="bg1"/>
              </a:solidFill>
            </a:endParaRPr>
          </a:p>
        </p:txBody>
      </p:sp>
      <p:sp>
        <p:nvSpPr>
          <p:cNvPr id="3" name="Footer Placeholder 2">
            <a:extLst>
              <a:ext uri="{FF2B5EF4-FFF2-40B4-BE49-F238E27FC236}">
                <a16:creationId xmlns:a16="http://schemas.microsoft.com/office/drawing/2014/main" id="{3A9E351B-A8BF-4ED2-B0D5-6DB9BA53CEEB}"/>
              </a:ext>
            </a:extLst>
          </p:cNvPr>
          <p:cNvSpPr>
            <a:spLocks noGrp="1"/>
          </p:cNvSpPr>
          <p:nvPr>
            <p:ph type="ftr" sz="quarter" idx="11"/>
          </p:nvPr>
        </p:nvSpPr>
        <p:spPr/>
        <p:txBody>
          <a:bodyPr/>
          <a:lstStyle/>
          <a:p>
            <a:endParaRPr lang="en-GB"/>
          </a:p>
        </p:txBody>
      </p:sp>
      <p:pic>
        <p:nvPicPr>
          <p:cNvPr id="4" name="Picture 3">
            <a:extLst>
              <a:ext uri="{FF2B5EF4-FFF2-40B4-BE49-F238E27FC236}">
                <a16:creationId xmlns:a16="http://schemas.microsoft.com/office/drawing/2014/main" id="{24ACD15A-6C51-436A-9A86-2A4ACBFD844D}"/>
              </a:ext>
            </a:extLst>
          </p:cNvPr>
          <p:cNvPicPr>
            <a:picLocks noChangeAspect="1"/>
          </p:cNvPicPr>
          <p:nvPr/>
        </p:nvPicPr>
        <p:blipFill>
          <a:blip r:embed="rId3"/>
          <a:stretch>
            <a:fillRect/>
          </a:stretch>
        </p:blipFill>
        <p:spPr>
          <a:xfrm>
            <a:off x="6815009" y="4578591"/>
            <a:ext cx="3683988" cy="800733"/>
          </a:xfrm>
          <a:prstGeom prst="rect">
            <a:avLst/>
          </a:prstGeom>
        </p:spPr>
      </p:pic>
      <p:cxnSp>
        <p:nvCxnSpPr>
          <p:cNvPr id="8" name="Straight Arrow Connector 7">
            <a:extLst>
              <a:ext uri="{FF2B5EF4-FFF2-40B4-BE49-F238E27FC236}">
                <a16:creationId xmlns:a16="http://schemas.microsoft.com/office/drawing/2014/main" id="{B64A9A22-5E33-4177-A8C0-D0236E6333DE}"/>
              </a:ext>
            </a:extLst>
          </p:cNvPr>
          <p:cNvCxnSpPr>
            <a:cxnSpLocks/>
          </p:cNvCxnSpPr>
          <p:nvPr/>
        </p:nvCxnSpPr>
        <p:spPr>
          <a:xfrm>
            <a:off x="7768093" y="4031478"/>
            <a:ext cx="0" cy="42797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6004C52-B76C-4AB6-B319-AFBD1FB9A973}"/>
              </a:ext>
            </a:extLst>
          </p:cNvPr>
          <p:cNvCxnSpPr>
            <a:cxnSpLocks/>
          </p:cNvCxnSpPr>
          <p:nvPr/>
        </p:nvCxnSpPr>
        <p:spPr>
          <a:xfrm>
            <a:off x="7957816" y="4031478"/>
            <a:ext cx="0" cy="42797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0FAC3EC-8A7E-43E0-A8B0-022B1B539601}"/>
              </a:ext>
            </a:extLst>
          </p:cNvPr>
          <p:cNvCxnSpPr>
            <a:cxnSpLocks/>
          </p:cNvCxnSpPr>
          <p:nvPr/>
        </p:nvCxnSpPr>
        <p:spPr>
          <a:xfrm>
            <a:off x="8433676" y="4031478"/>
            <a:ext cx="0" cy="42797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B5656B80-B66E-4C63-82DB-4C7669C15978}"/>
              </a:ext>
            </a:extLst>
          </p:cNvPr>
          <p:cNvSpPr/>
          <p:nvPr/>
        </p:nvSpPr>
        <p:spPr>
          <a:xfrm>
            <a:off x="7276280" y="6466037"/>
            <a:ext cx="255438" cy="255438"/>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8CDBBFB-0F0C-4019-844E-5B845E3FC9B1}"/>
              </a:ext>
            </a:extLst>
          </p:cNvPr>
          <p:cNvSpPr/>
          <p:nvPr/>
        </p:nvSpPr>
        <p:spPr>
          <a:xfrm>
            <a:off x="7850514" y="6072785"/>
            <a:ext cx="206830" cy="2068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916D77A1-F5F5-4A83-83BE-F9203E4F06E5}"/>
              </a:ext>
            </a:extLst>
          </p:cNvPr>
          <p:cNvSpPr/>
          <p:nvPr/>
        </p:nvSpPr>
        <p:spPr>
          <a:xfrm>
            <a:off x="8366725" y="5757195"/>
            <a:ext cx="133902" cy="13390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D2BEE86C-6738-411D-9025-3A6F6087679A}"/>
              </a:ext>
            </a:extLst>
          </p:cNvPr>
          <p:cNvSpPr/>
          <p:nvPr/>
        </p:nvSpPr>
        <p:spPr>
          <a:xfrm>
            <a:off x="7854402" y="6490341"/>
            <a:ext cx="206830" cy="2068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DC5E1AA5-6147-4DC6-95DF-CBC88508EC53}"/>
              </a:ext>
            </a:extLst>
          </p:cNvPr>
          <p:cNvSpPr/>
          <p:nvPr/>
        </p:nvSpPr>
        <p:spPr>
          <a:xfrm>
            <a:off x="8305957" y="6048481"/>
            <a:ext cx="255438" cy="25543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A68A5073-C596-4E5D-8830-403FC6E561D1}"/>
              </a:ext>
            </a:extLst>
          </p:cNvPr>
          <p:cNvSpPr/>
          <p:nvPr/>
        </p:nvSpPr>
        <p:spPr>
          <a:xfrm>
            <a:off x="11174724" y="5724770"/>
            <a:ext cx="133902" cy="13390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32B24587-2E91-4FEF-BD24-30B2B872E48F}"/>
              </a:ext>
            </a:extLst>
          </p:cNvPr>
          <p:cNvSpPr/>
          <p:nvPr/>
        </p:nvSpPr>
        <p:spPr>
          <a:xfrm>
            <a:off x="11079355" y="5981455"/>
            <a:ext cx="324640" cy="32464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TextBox 34">
            <a:extLst>
              <a:ext uri="{FF2B5EF4-FFF2-40B4-BE49-F238E27FC236}">
                <a16:creationId xmlns:a16="http://schemas.microsoft.com/office/drawing/2014/main" id="{34D7A255-D9E5-405B-98A7-BC47D5284457}"/>
              </a:ext>
            </a:extLst>
          </p:cNvPr>
          <p:cNvSpPr txBox="1"/>
          <p:nvPr/>
        </p:nvSpPr>
        <p:spPr>
          <a:xfrm>
            <a:off x="10562605" y="5343792"/>
            <a:ext cx="1345240" cy="369332"/>
          </a:xfrm>
          <a:prstGeom prst="rect">
            <a:avLst/>
          </a:prstGeom>
          <a:noFill/>
        </p:spPr>
        <p:txBody>
          <a:bodyPr wrap="none" rtlCol="0">
            <a:spAutoFit/>
          </a:bodyPr>
          <a:lstStyle/>
          <a:p>
            <a:pPr algn="ctr"/>
            <a:r>
              <a:rPr lang="en-GB" dirty="0">
                <a:solidFill>
                  <a:schemeClr val="bg1">
                    <a:lumMod val="50000"/>
                  </a:schemeClr>
                </a:solidFill>
              </a:rPr>
              <a:t>Co</a:t>
            </a:r>
            <a:r>
              <a:rPr lang="fr-FR" dirty="0" err="1">
                <a:solidFill>
                  <a:schemeClr val="bg1">
                    <a:lumMod val="50000"/>
                  </a:schemeClr>
                </a:solidFill>
              </a:rPr>
              <a:t>mmunity</a:t>
            </a:r>
            <a:endParaRPr lang="en-GB" dirty="0">
              <a:solidFill>
                <a:schemeClr val="bg1">
                  <a:lumMod val="50000"/>
                </a:schemeClr>
              </a:solidFill>
            </a:endParaRPr>
          </a:p>
        </p:txBody>
      </p:sp>
      <p:sp>
        <p:nvSpPr>
          <p:cNvPr id="36" name="TextBox 35">
            <a:extLst>
              <a:ext uri="{FF2B5EF4-FFF2-40B4-BE49-F238E27FC236}">
                <a16:creationId xmlns:a16="http://schemas.microsoft.com/office/drawing/2014/main" id="{D1BAA203-9AD4-4655-AE29-F6D2714395C5}"/>
              </a:ext>
            </a:extLst>
          </p:cNvPr>
          <p:cNvSpPr txBox="1"/>
          <p:nvPr/>
        </p:nvSpPr>
        <p:spPr>
          <a:xfrm>
            <a:off x="6687958" y="5347235"/>
            <a:ext cx="1492460" cy="369332"/>
          </a:xfrm>
          <a:prstGeom prst="rect">
            <a:avLst/>
          </a:prstGeom>
          <a:noFill/>
        </p:spPr>
        <p:txBody>
          <a:bodyPr wrap="none" rtlCol="0">
            <a:spAutoFit/>
          </a:bodyPr>
          <a:lstStyle/>
          <a:p>
            <a:r>
              <a:rPr lang="fr-FR" dirty="0">
                <a:solidFill>
                  <a:schemeClr val="bg1">
                    <a:lumMod val="50000"/>
                  </a:schemeClr>
                </a:solidFill>
              </a:rPr>
              <a:t>Env. gradient</a:t>
            </a:r>
            <a:endParaRPr lang="en-GB" dirty="0">
              <a:solidFill>
                <a:schemeClr val="bg1">
                  <a:lumMod val="50000"/>
                </a:schemeClr>
              </a:solidFill>
            </a:endParaRPr>
          </a:p>
        </p:txBody>
      </p:sp>
      <p:cxnSp>
        <p:nvCxnSpPr>
          <p:cNvPr id="38" name="Straight Connector 37">
            <a:extLst>
              <a:ext uri="{FF2B5EF4-FFF2-40B4-BE49-F238E27FC236}">
                <a16:creationId xmlns:a16="http://schemas.microsoft.com/office/drawing/2014/main" id="{06BCDFCD-21DA-499B-B4D1-685126701412}"/>
              </a:ext>
            </a:extLst>
          </p:cNvPr>
          <p:cNvCxnSpPr/>
          <p:nvPr/>
        </p:nvCxnSpPr>
        <p:spPr>
          <a:xfrm>
            <a:off x="6815009" y="4578591"/>
            <a:ext cx="0" cy="800733"/>
          </a:xfrm>
          <a:prstGeom prst="line">
            <a:avLst/>
          </a:prstGeom>
          <a:ln w="25400">
            <a:solidFill>
              <a:srgbClr val="ECECEC"/>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DA94E44-4C17-47C1-B03E-43DDADE82833}"/>
              </a:ext>
            </a:extLst>
          </p:cNvPr>
          <p:cNvSpPr txBox="1"/>
          <p:nvPr/>
        </p:nvSpPr>
        <p:spPr>
          <a:xfrm rot="16200000">
            <a:off x="6063323" y="4759435"/>
            <a:ext cx="849079" cy="369332"/>
          </a:xfrm>
          <a:prstGeom prst="rect">
            <a:avLst/>
          </a:prstGeom>
          <a:noFill/>
        </p:spPr>
        <p:txBody>
          <a:bodyPr wrap="none" rtlCol="0">
            <a:spAutoFit/>
          </a:bodyPr>
          <a:lstStyle/>
          <a:p>
            <a:r>
              <a:rPr lang="fr-FR" dirty="0">
                <a:solidFill>
                  <a:schemeClr val="bg1">
                    <a:lumMod val="50000"/>
                  </a:schemeClr>
                </a:solidFill>
              </a:rPr>
              <a:t>Fitness</a:t>
            </a:r>
            <a:endParaRPr lang="en-GB" dirty="0">
              <a:solidFill>
                <a:schemeClr val="bg1">
                  <a:lumMod val="50000"/>
                </a:schemeClr>
              </a:solidFill>
            </a:endParaRPr>
          </a:p>
        </p:txBody>
      </p:sp>
      <p:sp>
        <p:nvSpPr>
          <p:cNvPr id="40" name="TextBox 39">
            <a:extLst>
              <a:ext uri="{FF2B5EF4-FFF2-40B4-BE49-F238E27FC236}">
                <a16:creationId xmlns:a16="http://schemas.microsoft.com/office/drawing/2014/main" id="{A3E19C43-7AB0-4C22-BAF9-F842251C810F}"/>
              </a:ext>
            </a:extLst>
          </p:cNvPr>
          <p:cNvSpPr txBox="1"/>
          <p:nvPr/>
        </p:nvSpPr>
        <p:spPr>
          <a:xfrm>
            <a:off x="7184236" y="3640271"/>
            <a:ext cx="2037481" cy="369332"/>
          </a:xfrm>
          <a:prstGeom prst="rect">
            <a:avLst/>
          </a:prstGeom>
          <a:noFill/>
        </p:spPr>
        <p:txBody>
          <a:bodyPr wrap="none" rtlCol="0">
            <a:spAutoFit/>
          </a:bodyPr>
          <a:lstStyle/>
          <a:p>
            <a:r>
              <a:rPr lang="fr-FR" dirty="0">
                <a:solidFill>
                  <a:schemeClr val="bg1">
                    <a:lumMod val="50000"/>
                  </a:schemeClr>
                </a:solidFill>
              </a:rPr>
              <a:t>Site env. </a:t>
            </a:r>
            <a:r>
              <a:rPr lang="fr-FR" dirty="0" err="1">
                <a:solidFill>
                  <a:schemeClr val="bg1">
                    <a:lumMod val="50000"/>
                  </a:schemeClr>
                </a:solidFill>
              </a:rPr>
              <a:t>variability</a:t>
            </a:r>
            <a:endParaRPr lang="en-GB" dirty="0">
              <a:solidFill>
                <a:schemeClr val="bg1">
                  <a:lumMod val="50000"/>
                </a:schemeClr>
              </a:solidFill>
            </a:endParaRPr>
          </a:p>
        </p:txBody>
      </p:sp>
      <p:sp>
        <p:nvSpPr>
          <p:cNvPr id="37" name="Title 1">
            <a:extLst>
              <a:ext uri="{FF2B5EF4-FFF2-40B4-BE49-F238E27FC236}">
                <a16:creationId xmlns:a16="http://schemas.microsoft.com/office/drawing/2014/main" id="{9B95808C-84CF-474D-9120-46AD3B9DAC2E}"/>
              </a:ext>
            </a:extLst>
          </p:cNvPr>
          <p:cNvSpPr txBox="1">
            <a:spLocks/>
          </p:cNvSpPr>
          <p:nvPr/>
        </p:nvSpPr>
        <p:spPr>
          <a:xfrm>
            <a:off x="6372808" y="1300010"/>
            <a:ext cx="5664472" cy="698565"/>
          </a:xfrm>
          <a:prstGeom prst="rect">
            <a:avLst/>
          </a:prstGeom>
          <a:noFill/>
          <a:ln>
            <a:noFill/>
          </a:ln>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ln>
                  <a:noFill/>
                </a:ln>
                <a:solidFill>
                  <a:schemeClr val="bg1"/>
                </a:solidFill>
                <a:latin typeface="+mj-lt"/>
                <a:ea typeface="+mj-ea"/>
                <a:cs typeface="+mj-cs"/>
              </a:defRPr>
            </a:lvl1pPr>
          </a:lstStyle>
          <a:p>
            <a:pPr algn="ctr"/>
            <a:r>
              <a:rPr lang="fr-FR" dirty="0">
                <a:solidFill>
                  <a:schemeClr val="tx1">
                    <a:lumMod val="75000"/>
                    <a:lumOff val="25000"/>
                  </a:schemeClr>
                </a:solidFill>
              </a:rPr>
              <a:t>Niche &amp; </a:t>
            </a:r>
            <a:r>
              <a:rPr lang="fr-FR" dirty="0" err="1">
                <a:solidFill>
                  <a:schemeClr val="tx1">
                    <a:lumMod val="75000"/>
                    <a:lumOff val="25000"/>
                  </a:schemeClr>
                </a:solidFill>
              </a:rPr>
              <a:t>variability</a:t>
            </a:r>
            <a:endParaRPr lang="en-GB" dirty="0">
              <a:solidFill>
                <a:schemeClr val="tx1">
                  <a:lumMod val="75000"/>
                  <a:lumOff val="25000"/>
                </a:schemeClr>
              </a:solidFill>
            </a:endParaRPr>
          </a:p>
        </p:txBody>
      </p:sp>
    </p:spTree>
    <p:extLst>
      <p:ext uri="{BB962C8B-B14F-4D97-AF65-F5344CB8AC3E}">
        <p14:creationId xmlns:p14="http://schemas.microsoft.com/office/powerpoint/2010/main" val="581583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3FEF34A-140F-4270-8C49-D9D31E15E6C3}"/>
              </a:ext>
            </a:extLst>
          </p:cNvPr>
          <p:cNvSpPr>
            <a:spLocks noGrp="1"/>
          </p:cNvSpPr>
          <p:nvPr>
            <p:ph type="title"/>
          </p:nvPr>
        </p:nvSpPr>
        <p:spPr>
          <a:xfrm>
            <a:off x="6295842" y="1300009"/>
            <a:ext cx="5741438" cy="698565"/>
          </a:xfrm>
        </p:spPr>
        <p:txBody>
          <a:bodyPr>
            <a:normAutofit fontScale="90000"/>
          </a:bodyPr>
          <a:lstStyle/>
          <a:p>
            <a:pPr algn="ctr"/>
            <a:r>
              <a:rPr lang="fr-FR" dirty="0" err="1">
                <a:solidFill>
                  <a:schemeClr val="tx1">
                    <a:lumMod val="75000"/>
                    <a:lumOff val="25000"/>
                  </a:schemeClr>
                </a:solidFill>
              </a:rPr>
              <a:t>Competition</a:t>
            </a:r>
            <a:r>
              <a:rPr lang="fr-FR" dirty="0">
                <a:solidFill>
                  <a:schemeClr val="tx1">
                    <a:lumMod val="75000"/>
                    <a:lumOff val="25000"/>
                  </a:schemeClr>
                </a:solidFill>
              </a:rPr>
              <a:t> for </a:t>
            </a:r>
            <a:r>
              <a:rPr lang="fr-FR" dirty="0" err="1">
                <a:solidFill>
                  <a:schemeClr val="tx1">
                    <a:lumMod val="75000"/>
                    <a:lumOff val="25000"/>
                  </a:schemeClr>
                </a:solidFill>
              </a:rPr>
              <a:t>resources</a:t>
            </a:r>
            <a:endParaRPr lang="en-GB" dirty="0">
              <a:solidFill>
                <a:schemeClr val="tx1">
                  <a:lumMod val="75000"/>
                  <a:lumOff val="25000"/>
                </a:schemeClr>
              </a:solidFill>
            </a:endParaRPr>
          </a:p>
        </p:txBody>
      </p:sp>
      <p:sp>
        <p:nvSpPr>
          <p:cNvPr id="10" name="Content Placeholder 3">
            <a:extLst>
              <a:ext uri="{FF2B5EF4-FFF2-40B4-BE49-F238E27FC236}">
                <a16:creationId xmlns:a16="http://schemas.microsoft.com/office/drawing/2014/main" id="{331FCAD8-C470-4045-BBEE-089D0E83406B}"/>
              </a:ext>
            </a:extLst>
          </p:cNvPr>
          <p:cNvSpPr txBox="1">
            <a:spLocks/>
          </p:cNvSpPr>
          <p:nvPr/>
        </p:nvSpPr>
        <p:spPr>
          <a:xfrm>
            <a:off x="6543674" y="4143193"/>
            <a:ext cx="5371517" cy="21529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dirty="0"/>
              <a:t>Main plant interaction</a:t>
            </a:r>
            <a:r>
              <a:rPr lang="en-GB" sz="2400" dirty="0"/>
              <a:t> mechanism</a:t>
            </a:r>
          </a:p>
          <a:p>
            <a:pPr marL="0" indent="0">
              <a:buFont typeface="Arial" panose="020B0604020202020204" pitchFamily="34" charset="0"/>
              <a:buNone/>
            </a:pPr>
            <a:r>
              <a:rPr lang="fr-FR" sz="2400" dirty="0" err="1"/>
              <a:t>Shapes</a:t>
            </a:r>
            <a:r>
              <a:rPr lang="fr-FR" sz="2400" dirty="0"/>
              <a:t> </a:t>
            </a:r>
            <a:r>
              <a:rPr lang="fr-FR" sz="2400" dirty="0" err="1"/>
              <a:t>communities</a:t>
            </a:r>
            <a:r>
              <a:rPr lang="fr-FR" sz="2400" dirty="0"/>
              <a:t> by </a:t>
            </a:r>
            <a:r>
              <a:rPr lang="fr-FR" sz="2400" dirty="0" err="1"/>
              <a:t>affecting</a:t>
            </a:r>
            <a:r>
              <a:rPr lang="fr-FR" sz="2400" dirty="0"/>
              <a:t> the </a:t>
            </a:r>
            <a:r>
              <a:rPr lang="fr-FR" sz="2400" dirty="0" err="1"/>
              <a:t>realised</a:t>
            </a:r>
            <a:r>
              <a:rPr lang="fr-FR" sz="2400" dirty="0"/>
              <a:t> niches</a:t>
            </a:r>
          </a:p>
          <a:p>
            <a:pPr marL="0" indent="0">
              <a:buFont typeface="Arial" panose="020B0604020202020204" pitchFamily="34" charset="0"/>
              <a:buNone/>
            </a:pPr>
            <a:r>
              <a:rPr lang="fr-FR" sz="2400" dirty="0"/>
              <a:t>D</a:t>
            </a:r>
            <a:r>
              <a:rPr lang="en-GB" sz="2400" dirty="0" err="1"/>
              <a:t>epends</a:t>
            </a:r>
            <a:r>
              <a:rPr lang="en-GB" sz="2400" dirty="0"/>
              <a:t> on plant strategies</a:t>
            </a:r>
            <a:endParaRPr lang="fr-FR" sz="2400" dirty="0"/>
          </a:p>
        </p:txBody>
      </p:sp>
      <p:sp>
        <p:nvSpPr>
          <p:cNvPr id="2" name="Slide Number Placeholder 1">
            <a:extLst>
              <a:ext uri="{FF2B5EF4-FFF2-40B4-BE49-F238E27FC236}">
                <a16:creationId xmlns:a16="http://schemas.microsoft.com/office/drawing/2014/main" id="{E682A0EF-87A4-4DFA-A604-0B78506C2143}"/>
              </a:ext>
            </a:extLst>
          </p:cNvPr>
          <p:cNvSpPr>
            <a:spLocks noGrp="1"/>
          </p:cNvSpPr>
          <p:nvPr>
            <p:ph type="sldNum" sz="quarter" idx="12"/>
          </p:nvPr>
        </p:nvSpPr>
        <p:spPr/>
        <p:txBody>
          <a:bodyPr/>
          <a:lstStyle/>
          <a:p>
            <a:fld id="{34BA187E-3B1D-49CC-A6C2-74DAB6A28C99}" type="slidenum">
              <a:rPr lang="en-GB" smtClean="0"/>
              <a:t>19</a:t>
            </a:fld>
            <a:endParaRPr lang="en-GB"/>
          </a:p>
        </p:txBody>
      </p:sp>
      <p:pic>
        <p:nvPicPr>
          <p:cNvPr id="4" name="Picture 3">
            <a:extLst>
              <a:ext uri="{FF2B5EF4-FFF2-40B4-BE49-F238E27FC236}">
                <a16:creationId xmlns:a16="http://schemas.microsoft.com/office/drawing/2014/main" id="{72388C94-2643-4D17-A7D7-A8ABDC4C074B}"/>
              </a:ext>
            </a:extLst>
          </p:cNvPr>
          <p:cNvPicPr>
            <a:picLocks noChangeAspect="1"/>
          </p:cNvPicPr>
          <p:nvPr/>
        </p:nvPicPr>
        <p:blipFill>
          <a:blip r:embed="rId2"/>
          <a:stretch>
            <a:fillRect/>
          </a:stretch>
        </p:blipFill>
        <p:spPr>
          <a:xfrm>
            <a:off x="1200478" y="2070167"/>
            <a:ext cx="3772006" cy="976656"/>
          </a:xfrm>
          <a:prstGeom prst="rect">
            <a:avLst/>
          </a:prstGeom>
        </p:spPr>
      </p:pic>
      <p:pic>
        <p:nvPicPr>
          <p:cNvPr id="5" name="Picture 4">
            <a:extLst>
              <a:ext uri="{FF2B5EF4-FFF2-40B4-BE49-F238E27FC236}">
                <a16:creationId xmlns:a16="http://schemas.microsoft.com/office/drawing/2014/main" id="{58E17B55-4D52-4D09-B956-C3BBAEA4AD4D}"/>
              </a:ext>
            </a:extLst>
          </p:cNvPr>
          <p:cNvPicPr>
            <a:picLocks noChangeAspect="1"/>
          </p:cNvPicPr>
          <p:nvPr/>
        </p:nvPicPr>
        <p:blipFill>
          <a:blip r:embed="rId3"/>
          <a:stretch>
            <a:fillRect/>
          </a:stretch>
        </p:blipFill>
        <p:spPr>
          <a:xfrm>
            <a:off x="1200478" y="629211"/>
            <a:ext cx="3772005" cy="960104"/>
          </a:xfrm>
          <a:prstGeom prst="rect">
            <a:avLst/>
          </a:prstGeom>
        </p:spPr>
      </p:pic>
      <p:pic>
        <p:nvPicPr>
          <p:cNvPr id="16" name="Picture 15">
            <a:extLst>
              <a:ext uri="{FF2B5EF4-FFF2-40B4-BE49-F238E27FC236}">
                <a16:creationId xmlns:a16="http://schemas.microsoft.com/office/drawing/2014/main" id="{21FEC31D-E70A-4CE6-BC29-98953C596CD5}"/>
              </a:ext>
            </a:extLst>
          </p:cNvPr>
          <p:cNvPicPr>
            <a:picLocks noChangeAspect="1"/>
          </p:cNvPicPr>
          <p:nvPr/>
        </p:nvPicPr>
        <p:blipFill rotWithShape="1">
          <a:blip r:embed="rId4">
            <a:extLst>
              <a:ext uri="{28A0092B-C50C-407E-A947-70E740481C1C}">
                <a14:useLocalDpi xmlns:a14="http://schemas.microsoft.com/office/drawing/2010/main" val="0"/>
              </a:ext>
            </a:extLst>
          </a:blip>
          <a:srcRect l="23788" t="8594" r="4235" b="38739"/>
          <a:stretch/>
        </p:blipFill>
        <p:spPr>
          <a:xfrm>
            <a:off x="167960" y="3524232"/>
            <a:ext cx="5850278" cy="3197243"/>
          </a:xfrm>
          <a:prstGeom prst="rect">
            <a:avLst/>
          </a:prstGeom>
        </p:spPr>
      </p:pic>
      <p:sp>
        <p:nvSpPr>
          <p:cNvPr id="8" name="TextBox 7">
            <a:extLst>
              <a:ext uri="{FF2B5EF4-FFF2-40B4-BE49-F238E27FC236}">
                <a16:creationId xmlns:a16="http://schemas.microsoft.com/office/drawing/2014/main" id="{A47CF43D-C710-4648-A754-3F23997FCBDC}"/>
              </a:ext>
            </a:extLst>
          </p:cNvPr>
          <p:cNvSpPr txBox="1"/>
          <p:nvPr/>
        </p:nvSpPr>
        <p:spPr>
          <a:xfrm>
            <a:off x="1126913" y="1567909"/>
            <a:ext cx="1492460" cy="369332"/>
          </a:xfrm>
          <a:prstGeom prst="rect">
            <a:avLst/>
          </a:prstGeom>
          <a:noFill/>
        </p:spPr>
        <p:txBody>
          <a:bodyPr wrap="none" rtlCol="0">
            <a:spAutoFit/>
          </a:bodyPr>
          <a:lstStyle/>
          <a:p>
            <a:r>
              <a:rPr lang="fr-FR" dirty="0">
                <a:solidFill>
                  <a:schemeClr val="bg1">
                    <a:lumMod val="50000"/>
                  </a:schemeClr>
                </a:solidFill>
              </a:rPr>
              <a:t>Env. gradient</a:t>
            </a:r>
            <a:endParaRPr lang="en-GB" dirty="0">
              <a:solidFill>
                <a:schemeClr val="bg1">
                  <a:lumMod val="50000"/>
                </a:schemeClr>
              </a:solidFill>
            </a:endParaRPr>
          </a:p>
        </p:txBody>
      </p:sp>
      <p:sp>
        <p:nvSpPr>
          <p:cNvPr id="11" name="TextBox 10">
            <a:extLst>
              <a:ext uri="{FF2B5EF4-FFF2-40B4-BE49-F238E27FC236}">
                <a16:creationId xmlns:a16="http://schemas.microsoft.com/office/drawing/2014/main" id="{CF463B1E-E0EA-4684-AB52-9D708F8A6F4C}"/>
              </a:ext>
            </a:extLst>
          </p:cNvPr>
          <p:cNvSpPr txBox="1"/>
          <p:nvPr/>
        </p:nvSpPr>
        <p:spPr>
          <a:xfrm rot="16200000">
            <a:off x="502278" y="980109"/>
            <a:ext cx="849079" cy="369332"/>
          </a:xfrm>
          <a:prstGeom prst="rect">
            <a:avLst/>
          </a:prstGeom>
          <a:noFill/>
        </p:spPr>
        <p:txBody>
          <a:bodyPr wrap="none" rtlCol="0">
            <a:spAutoFit/>
          </a:bodyPr>
          <a:lstStyle/>
          <a:p>
            <a:r>
              <a:rPr lang="fr-FR" dirty="0">
                <a:solidFill>
                  <a:schemeClr val="bg1">
                    <a:lumMod val="50000"/>
                  </a:schemeClr>
                </a:solidFill>
              </a:rPr>
              <a:t>Fitness</a:t>
            </a:r>
            <a:endParaRPr lang="en-GB" dirty="0">
              <a:solidFill>
                <a:schemeClr val="bg1">
                  <a:lumMod val="50000"/>
                </a:schemeClr>
              </a:solidFill>
            </a:endParaRPr>
          </a:p>
        </p:txBody>
      </p:sp>
    </p:spTree>
    <p:extLst>
      <p:ext uri="{BB962C8B-B14F-4D97-AF65-F5344CB8AC3E}">
        <p14:creationId xmlns:p14="http://schemas.microsoft.com/office/powerpoint/2010/main" val="404648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0438-2837-4BFC-921F-C3FE12F14C3B}"/>
              </a:ext>
            </a:extLst>
          </p:cNvPr>
          <p:cNvSpPr>
            <a:spLocks noGrp="1"/>
          </p:cNvSpPr>
          <p:nvPr>
            <p:ph type="ctrTitle"/>
          </p:nvPr>
        </p:nvSpPr>
        <p:spPr>
          <a:xfrm>
            <a:off x="5469468" y="1122363"/>
            <a:ext cx="6112932" cy="2488584"/>
          </a:xfrm>
        </p:spPr>
        <p:txBody>
          <a:bodyPr>
            <a:normAutofit fontScale="90000"/>
          </a:bodyPr>
          <a:lstStyle/>
          <a:p>
            <a:pPr algn="l"/>
            <a:r>
              <a:rPr lang="fr-FR" sz="9600" dirty="0"/>
              <a:t>Introduction</a:t>
            </a:r>
            <a:endParaRPr lang="en-GB" dirty="0"/>
          </a:p>
        </p:txBody>
      </p:sp>
      <p:sp>
        <p:nvSpPr>
          <p:cNvPr id="3" name="Subtitle 2">
            <a:extLst>
              <a:ext uri="{FF2B5EF4-FFF2-40B4-BE49-F238E27FC236}">
                <a16:creationId xmlns:a16="http://schemas.microsoft.com/office/drawing/2014/main" id="{4803D2EF-512A-46F9-A7D3-7DE832C84231}"/>
              </a:ext>
            </a:extLst>
          </p:cNvPr>
          <p:cNvSpPr>
            <a:spLocks noGrp="1"/>
          </p:cNvSpPr>
          <p:nvPr>
            <p:ph type="subTitle" idx="1"/>
          </p:nvPr>
        </p:nvSpPr>
        <p:spPr>
          <a:xfrm>
            <a:off x="5469468" y="3602037"/>
            <a:ext cx="5198531" cy="1725793"/>
          </a:xfrm>
        </p:spPr>
        <p:txBody>
          <a:bodyPr/>
          <a:lstStyle/>
          <a:p>
            <a:r>
              <a:rPr lang="fr-FR" dirty="0" err="1"/>
              <a:t>From</a:t>
            </a:r>
            <a:r>
              <a:rPr lang="fr-FR" dirty="0"/>
              <a:t> </a:t>
            </a:r>
            <a:r>
              <a:rPr lang="fr-FR" dirty="0" err="1"/>
              <a:t>context</a:t>
            </a:r>
            <a:r>
              <a:rPr lang="fr-FR" dirty="0"/>
              <a:t> to questions</a:t>
            </a:r>
            <a:endParaRPr lang="en-GB" dirty="0"/>
          </a:p>
        </p:txBody>
      </p:sp>
      <p:pic>
        <p:nvPicPr>
          <p:cNvPr id="6" name="Content Placeholder 5">
            <a:extLst>
              <a:ext uri="{FF2B5EF4-FFF2-40B4-BE49-F238E27FC236}">
                <a16:creationId xmlns:a16="http://schemas.microsoft.com/office/drawing/2014/main" id="{45F30EC2-AD16-4F7B-8884-B901003ACE2E}"/>
              </a:ext>
            </a:extLst>
          </p:cNvPr>
          <p:cNvPicPr>
            <a:picLocks noGrp="1" noChangeAspect="1"/>
          </p:cNvPicPr>
          <p:nvPr>
            <p:ph idx="13"/>
          </p:nvPr>
        </p:nvPicPr>
        <p:blipFill rotWithShape="1">
          <a:blip r:embed="rId2">
            <a:extLst>
              <a:ext uri="{28A0092B-C50C-407E-A947-70E740481C1C}">
                <a14:useLocalDpi xmlns:a14="http://schemas.microsoft.com/office/drawing/2010/main" val="0"/>
              </a:ext>
            </a:extLst>
          </a:blip>
          <a:srcRect l="7659" t="950" r="3003" b="1082"/>
          <a:stretch/>
        </p:blipFill>
        <p:spPr>
          <a:xfrm>
            <a:off x="154720" y="152219"/>
            <a:ext cx="4102045" cy="6553562"/>
          </a:xfrm>
          <a:prstGeom prst="rect">
            <a:avLst/>
          </a:prstGeom>
          <a:noFill/>
          <a:ln w="88900" cap="sq">
            <a:noFill/>
            <a:miter lim="800000"/>
          </a:ln>
          <a:effectLst/>
        </p:spPr>
      </p:pic>
      <p:sp>
        <p:nvSpPr>
          <p:cNvPr id="7" name="Content Placeholder 3">
            <a:extLst>
              <a:ext uri="{FF2B5EF4-FFF2-40B4-BE49-F238E27FC236}">
                <a16:creationId xmlns:a16="http://schemas.microsoft.com/office/drawing/2014/main" id="{43192E31-6BEC-46FB-AF9F-61B0B33ED853}"/>
              </a:ext>
            </a:extLst>
          </p:cNvPr>
          <p:cNvSpPr txBox="1">
            <a:spLocks/>
          </p:cNvSpPr>
          <p:nvPr/>
        </p:nvSpPr>
        <p:spPr>
          <a:xfrm>
            <a:off x="-1597795" y="1122363"/>
            <a:ext cx="5390862" cy="5054600"/>
          </a:xfrm>
          <a:prstGeom prst="rect">
            <a:avLst/>
          </a:prstGeom>
        </p:spPr>
        <p:txBody>
          <a:bodyPr vert="horz" lIns="91440" tIns="45720" rIns="91440" bIns="0" rtlCol="0" anchor="ctr" anchorCtr="0">
            <a:noAutofit/>
          </a:bodyPr>
          <a:lstStyle>
            <a:lvl1pPr marL="0" indent="0" algn="r" defTabSz="914400" rtl="0" eaLnBrk="1" latinLnBrk="0" hangingPunct="1">
              <a:lnSpc>
                <a:spcPct val="90000"/>
              </a:lnSpc>
              <a:spcBef>
                <a:spcPts val="0"/>
              </a:spcBef>
              <a:buFont typeface="Arial" panose="020B0604020202020204" pitchFamily="34" charset="0"/>
              <a:buNone/>
              <a:defRPr sz="45000" kern="1200">
                <a:solidFill>
                  <a:schemeClr val="tx1">
                    <a:lumMod val="75000"/>
                    <a:lumOff val="25000"/>
                  </a:schemeClr>
                </a:solidFill>
                <a:latin typeface="+mj-lt"/>
                <a:ea typeface="Futura" panose="02020800000000000000" pitchFamily="18" charset="0"/>
                <a:cs typeface="Futura" panose="020208000000000000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chemeClr val="bg1"/>
                </a:solidFill>
                <a:latin typeface="+mn-lt"/>
              </a:rPr>
              <a:t>1</a:t>
            </a:r>
            <a:endParaRPr lang="en-GB" dirty="0">
              <a:solidFill>
                <a:schemeClr val="bg1"/>
              </a:solidFill>
              <a:latin typeface="+mn-lt"/>
            </a:endParaRPr>
          </a:p>
        </p:txBody>
      </p:sp>
      <p:sp>
        <p:nvSpPr>
          <p:cNvPr id="4" name="Slide Number Placeholder 3">
            <a:extLst>
              <a:ext uri="{FF2B5EF4-FFF2-40B4-BE49-F238E27FC236}">
                <a16:creationId xmlns:a16="http://schemas.microsoft.com/office/drawing/2014/main" id="{C87C8064-E658-4AD8-A55F-7D6E7027B0B5}"/>
              </a:ext>
            </a:extLst>
          </p:cNvPr>
          <p:cNvSpPr>
            <a:spLocks noGrp="1"/>
          </p:cNvSpPr>
          <p:nvPr>
            <p:ph type="sldNum" sz="quarter" idx="12"/>
          </p:nvPr>
        </p:nvSpPr>
        <p:spPr/>
        <p:txBody>
          <a:bodyPr/>
          <a:lstStyle/>
          <a:p>
            <a:fld id="{34BA187E-3B1D-49CC-A6C2-74DAB6A28C99}" type="slidenum">
              <a:rPr lang="en-GB" smtClean="0"/>
              <a:t>2</a:t>
            </a:fld>
            <a:endParaRPr lang="en-GB"/>
          </a:p>
        </p:txBody>
      </p:sp>
      <p:sp>
        <p:nvSpPr>
          <p:cNvPr id="5" name="Footer Placeholder 4">
            <a:extLst>
              <a:ext uri="{FF2B5EF4-FFF2-40B4-BE49-F238E27FC236}">
                <a16:creationId xmlns:a16="http://schemas.microsoft.com/office/drawing/2014/main" id="{DEBDFD13-0BFE-4AEF-AC9C-901FD831C063}"/>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1416312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2D7DDE-05DE-434D-8AA5-D57208641ED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8588" y="611010"/>
            <a:ext cx="3894513" cy="3122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25">
            <a:extLst>
              <a:ext uri="{FF2B5EF4-FFF2-40B4-BE49-F238E27FC236}">
                <a16:creationId xmlns:a16="http://schemas.microsoft.com/office/drawing/2014/main" id="{B49FC9AB-AD2F-4532-87A9-9ADD551A2F59}"/>
              </a:ext>
            </a:extLst>
          </p:cNvPr>
          <p:cNvSpPr txBox="1"/>
          <p:nvPr/>
        </p:nvSpPr>
        <p:spPr>
          <a:xfrm>
            <a:off x="4736012" y="6475526"/>
            <a:ext cx="1151334" cy="27699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200" dirty="0">
                <a:solidFill>
                  <a:srgbClr val="58585C"/>
                </a:solidFill>
                <a:latin typeface="Quicksand" pitchFamily="50" charset="0"/>
              </a:rPr>
              <a:t>P. Reich (1992)</a:t>
            </a:r>
          </a:p>
        </p:txBody>
      </p:sp>
      <p:cxnSp>
        <p:nvCxnSpPr>
          <p:cNvPr id="21" name="Straight Connector 20">
            <a:extLst>
              <a:ext uri="{FF2B5EF4-FFF2-40B4-BE49-F238E27FC236}">
                <a16:creationId xmlns:a16="http://schemas.microsoft.com/office/drawing/2014/main" id="{B1933DEB-55D1-4728-867B-2B94728B43B8}"/>
              </a:ext>
            </a:extLst>
          </p:cNvPr>
          <p:cNvCxnSpPr>
            <a:cxnSpLocks/>
          </p:cNvCxnSpPr>
          <p:nvPr/>
        </p:nvCxnSpPr>
        <p:spPr>
          <a:xfrm>
            <a:off x="1869900" y="919042"/>
            <a:ext cx="2273646" cy="229708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A1656F66-5283-44B9-83AD-2733B45E2F8F}"/>
              </a:ext>
            </a:extLst>
          </p:cNvPr>
          <p:cNvSpPr>
            <a:spLocks noGrp="1"/>
          </p:cNvSpPr>
          <p:nvPr>
            <p:ph type="title"/>
          </p:nvPr>
        </p:nvSpPr>
        <p:spPr>
          <a:xfrm>
            <a:off x="6372808" y="1300010"/>
            <a:ext cx="5664472" cy="698565"/>
          </a:xfrm>
        </p:spPr>
        <p:txBody>
          <a:bodyPr>
            <a:normAutofit/>
          </a:bodyPr>
          <a:lstStyle/>
          <a:p>
            <a:pPr algn="ctr"/>
            <a:r>
              <a:rPr lang="fr-FR" dirty="0" err="1">
                <a:solidFill>
                  <a:schemeClr val="tx1">
                    <a:lumMod val="75000"/>
                    <a:lumOff val="25000"/>
                  </a:schemeClr>
                </a:solidFill>
              </a:rPr>
              <a:t>Strategy</a:t>
            </a:r>
            <a:r>
              <a:rPr lang="fr-FR" dirty="0">
                <a:solidFill>
                  <a:schemeClr val="tx1">
                    <a:lumMod val="75000"/>
                    <a:lumOff val="25000"/>
                  </a:schemeClr>
                </a:solidFill>
              </a:rPr>
              <a:t> </a:t>
            </a:r>
            <a:r>
              <a:rPr lang="fr-FR" dirty="0" err="1">
                <a:solidFill>
                  <a:schemeClr val="tx1">
                    <a:lumMod val="75000"/>
                    <a:lumOff val="25000"/>
                  </a:schemeClr>
                </a:solidFill>
              </a:rPr>
              <a:t>trade-offs</a:t>
            </a:r>
            <a:endParaRPr lang="en-GB" dirty="0">
              <a:solidFill>
                <a:schemeClr val="tx1">
                  <a:lumMod val="75000"/>
                  <a:lumOff val="25000"/>
                </a:schemeClr>
              </a:solidFill>
            </a:endParaRPr>
          </a:p>
        </p:txBody>
      </p:sp>
      <p:sp>
        <p:nvSpPr>
          <p:cNvPr id="10" name="Content Placeholder 3">
            <a:extLst>
              <a:ext uri="{FF2B5EF4-FFF2-40B4-BE49-F238E27FC236}">
                <a16:creationId xmlns:a16="http://schemas.microsoft.com/office/drawing/2014/main" id="{EC7755D2-AB79-4A43-99CC-E32B76D37DAB}"/>
              </a:ext>
            </a:extLst>
          </p:cNvPr>
          <p:cNvSpPr txBox="1">
            <a:spLocks/>
          </p:cNvSpPr>
          <p:nvPr/>
        </p:nvSpPr>
        <p:spPr>
          <a:xfrm>
            <a:off x="695225" y="4269051"/>
            <a:ext cx="5335325" cy="2483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a:t>Plant </a:t>
            </a:r>
            <a:r>
              <a:rPr lang="fr-FR" sz="2400" dirty="0" err="1"/>
              <a:t>strategies</a:t>
            </a:r>
            <a:r>
              <a:rPr lang="fr-FR" sz="2400" dirty="0"/>
              <a:t> are </a:t>
            </a:r>
            <a:r>
              <a:rPr lang="fr-FR" sz="2400" dirty="0" err="1"/>
              <a:t>constrained</a:t>
            </a:r>
            <a:endParaRPr lang="fr-FR" sz="2400" dirty="0"/>
          </a:p>
          <a:p>
            <a:pPr marL="0" indent="0">
              <a:buFont typeface="Arial" panose="020B0604020202020204" pitchFamily="34" charset="0"/>
              <a:buNone/>
            </a:pPr>
            <a:r>
              <a:rPr lang="fr-FR" sz="2400" dirty="0">
                <a:sym typeface="Wingdings" panose="05000000000000000000" pitchFamily="2" charset="2"/>
              </a:rPr>
              <a:t> Dimension </a:t>
            </a:r>
            <a:r>
              <a:rPr lang="fr-FR" sz="2400" dirty="0" err="1">
                <a:sym typeface="Wingdings" panose="05000000000000000000" pitchFamily="2" charset="2"/>
              </a:rPr>
              <a:t>reduction</a:t>
            </a:r>
            <a:endParaRPr lang="fr-FR" sz="2400" dirty="0"/>
          </a:p>
          <a:p>
            <a:pPr marL="0" indent="0">
              <a:buNone/>
            </a:pPr>
            <a:r>
              <a:rPr lang="fr-FR" sz="2400" dirty="0"/>
              <a:t>Continuum of plant </a:t>
            </a:r>
            <a:r>
              <a:rPr lang="fr-FR" sz="2400" dirty="0" err="1"/>
              <a:t>strategies</a:t>
            </a:r>
            <a:endParaRPr lang="fr-FR" sz="2400" dirty="0"/>
          </a:p>
          <a:p>
            <a:pPr marL="0" indent="0">
              <a:buFont typeface="Arial" panose="020B0604020202020204" pitchFamily="34" charset="0"/>
              <a:buNone/>
            </a:pPr>
            <a:r>
              <a:rPr lang="fr-FR" sz="2400" dirty="0" err="1"/>
              <a:t>Build</a:t>
            </a:r>
            <a:r>
              <a:rPr lang="fr-FR" sz="2400" dirty="0"/>
              <a:t> a </a:t>
            </a:r>
            <a:r>
              <a:rPr lang="fr-FR" sz="2400" dirty="0" err="1"/>
              <a:t>strategy</a:t>
            </a:r>
            <a:r>
              <a:rPr lang="fr-FR" sz="2400" dirty="0"/>
              <a:t> </a:t>
            </a:r>
            <a:r>
              <a:rPr lang="fr-FR" sz="2400" dirty="0" err="1"/>
              <a:t>space</a:t>
            </a:r>
            <a:endParaRPr lang="fr-FR" sz="2400" dirty="0"/>
          </a:p>
          <a:p>
            <a:pPr marL="0" indent="0">
              <a:buFont typeface="Arial" panose="020B0604020202020204" pitchFamily="34" charset="0"/>
              <a:buNone/>
            </a:pPr>
            <a:r>
              <a:rPr lang="fr-FR" sz="2400" dirty="0" err="1"/>
              <a:t>Depends</a:t>
            </a:r>
            <a:r>
              <a:rPr lang="fr-FR" sz="2400" dirty="0"/>
              <a:t> on allocation</a:t>
            </a:r>
            <a:endParaRPr lang="en-GB" sz="2400" dirty="0"/>
          </a:p>
        </p:txBody>
      </p:sp>
      <p:sp>
        <p:nvSpPr>
          <p:cNvPr id="2" name="Slide Number Placeholder 1">
            <a:extLst>
              <a:ext uri="{FF2B5EF4-FFF2-40B4-BE49-F238E27FC236}">
                <a16:creationId xmlns:a16="http://schemas.microsoft.com/office/drawing/2014/main" id="{FF3529FA-F220-43EF-8322-257B990F39BD}"/>
              </a:ext>
            </a:extLst>
          </p:cNvPr>
          <p:cNvSpPr>
            <a:spLocks noGrp="1"/>
          </p:cNvSpPr>
          <p:nvPr>
            <p:ph type="sldNum" sz="quarter" idx="12"/>
          </p:nvPr>
        </p:nvSpPr>
        <p:spPr/>
        <p:txBody>
          <a:bodyPr/>
          <a:lstStyle/>
          <a:p>
            <a:fld id="{34BA187E-3B1D-49CC-A6C2-74DAB6A28C99}" type="slidenum">
              <a:rPr lang="en-GB" smtClean="0"/>
              <a:t>20</a:t>
            </a:fld>
            <a:endParaRPr lang="en-GB"/>
          </a:p>
        </p:txBody>
      </p:sp>
      <p:pic>
        <p:nvPicPr>
          <p:cNvPr id="14" name="Picture 13">
            <a:extLst>
              <a:ext uri="{FF2B5EF4-FFF2-40B4-BE49-F238E27FC236}">
                <a16:creationId xmlns:a16="http://schemas.microsoft.com/office/drawing/2014/main" id="{06CEE06B-DD9E-4B30-9876-6B4FF21E7BD0}"/>
              </a:ext>
            </a:extLst>
          </p:cNvPr>
          <p:cNvPicPr>
            <a:picLocks noChangeAspect="1"/>
          </p:cNvPicPr>
          <p:nvPr/>
        </p:nvPicPr>
        <p:blipFill rotWithShape="1">
          <a:blip r:embed="rId3">
            <a:extLst>
              <a:ext uri="{28A0092B-C50C-407E-A947-70E740481C1C}">
                <a14:useLocalDpi xmlns:a14="http://schemas.microsoft.com/office/drawing/2010/main" val="0"/>
              </a:ext>
            </a:extLst>
          </a:blip>
          <a:srcRect l="48870" t="840" r="15904" b="-840"/>
          <a:stretch/>
        </p:blipFill>
        <p:spPr>
          <a:xfrm>
            <a:off x="6173754" y="3527675"/>
            <a:ext cx="5850278" cy="3193800"/>
          </a:xfrm>
          <a:prstGeom prst="rect">
            <a:avLst/>
          </a:prstGeom>
        </p:spPr>
      </p:pic>
      <p:sp>
        <p:nvSpPr>
          <p:cNvPr id="15" name="Content Placeholder 2">
            <a:extLst>
              <a:ext uri="{FF2B5EF4-FFF2-40B4-BE49-F238E27FC236}">
                <a16:creationId xmlns:a16="http://schemas.microsoft.com/office/drawing/2014/main" id="{FCB16EDB-6830-4C63-9B95-0F18C6E81601}"/>
              </a:ext>
            </a:extLst>
          </p:cNvPr>
          <p:cNvSpPr txBox="1">
            <a:spLocks/>
          </p:cNvSpPr>
          <p:nvPr/>
        </p:nvSpPr>
        <p:spPr>
          <a:xfrm>
            <a:off x="0" y="136525"/>
            <a:ext cx="6190114"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err="1"/>
              <a:t>Leaf</a:t>
            </a:r>
            <a:r>
              <a:rPr lang="fr-FR" sz="2000" dirty="0"/>
              <a:t> </a:t>
            </a:r>
            <a:r>
              <a:rPr lang="fr-FR" sz="2000" dirty="0" err="1"/>
              <a:t>Economic</a:t>
            </a:r>
            <a:r>
              <a:rPr lang="fr-FR" sz="2000" dirty="0"/>
              <a:t> Spectrum</a:t>
            </a:r>
          </a:p>
        </p:txBody>
      </p:sp>
    </p:spTree>
    <p:extLst>
      <p:ext uri="{BB962C8B-B14F-4D97-AF65-F5344CB8AC3E}">
        <p14:creationId xmlns:p14="http://schemas.microsoft.com/office/powerpoint/2010/main" val="557995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AB9BD77-C421-40F4-AFD8-8EEFF863A140}"/>
              </a:ext>
            </a:extLst>
          </p:cNvPr>
          <p:cNvPicPr>
            <a:picLocks noGrp="1" noChangeAspect="1"/>
          </p:cNvPicPr>
          <p:nvPr>
            <p:ph idx="13"/>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91265" y="128847"/>
            <a:ext cx="4946014" cy="6594686"/>
          </a:xfrm>
        </p:spPr>
      </p:pic>
      <p:sp>
        <p:nvSpPr>
          <p:cNvPr id="5" name="Title 4">
            <a:extLst>
              <a:ext uri="{FF2B5EF4-FFF2-40B4-BE49-F238E27FC236}">
                <a16:creationId xmlns:a16="http://schemas.microsoft.com/office/drawing/2014/main" id="{40D09FD0-6269-4671-A398-FDC8CFD4B38C}"/>
              </a:ext>
            </a:extLst>
          </p:cNvPr>
          <p:cNvSpPr>
            <a:spLocks noGrp="1"/>
          </p:cNvSpPr>
          <p:nvPr>
            <p:ph type="title"/>
          </p:nvPr>
        </p:nvSpPr>
        <p:spPr/>
        <p:txBody>
          <a:bodyPr/>
          <a:lstStyle/>
          <a:p>
            <a:r>
              <a:rPr lang="fr-FR" dirty="0">
                <a:solidFill>
                  <a:schemeClr val="tx1"/>
                </a:solidFill>
              </a:rPr>
              <a:t>The model </a:t>
            </a:r>
            <a:r>
              <a:rPr lang="fr-FR" i="1" dirty="0" err="1">
                <a:solidFill>
                  <a:schemeClr val="tx1"/>
                </a:solidFill>
              </a:rPr>
              <a:t>MountGrass</a:t>
            </a:r>
            <a:endParaRPr lang="en-GB" i="1" dirty="0">
              <a:solidFill>
                <a:schemeClr val="tx1"/>
              </a:solidFill>
            </a:endParaRPr>
          </a:p>
        </p:txBody>
      </p:sp>
      <p:sp>
        <p:nvSpPr>
          <p:cNvPr id="2" name="Slide Number Placeholder 1">
            <a:extLst>
              <a:ext uri="{FF2B5EF4-FFF2-40B4-BE49-F238E27FC236}">
                <a16:creationId xmlns:a16="http://schemas.microsoft.com/office/drawing/2014/main" id="{19103F84-FE52-45DB-B7D1-06489FCBEC63}"/>
              </a:ext>
            </a:extLst>
          </p:cNvPr>
          <p:cNvSpPr>
            <a:spLocks noGrp="1"/>
          </p:cNvSpPr>
          <p:nvPr>
            <p:ph type="sldNum" sz="quarter" idx="12"/>
          </p:nvPr>
        </p:nvSpPr>
        <p:spPr/>
        <p:txBody>
          <a:bodyPr/>
          <a:lstStyle/>
          <a:p>
            <a:fld id="{34BA187E-3B1D-49CC-A6C2-74DAB6A28C99}" type="slidenum">
              <a:rPr lang="en-GB" smtClean="0"/>
              <a:t>21</a:t>
            </a:fld>
            <a:endParaRPr lang="en-GB" dirty="0"/>
          </a:p>
        </p:txBody>
      </p:sp>
      <p:sp>
        <p:nvSpPr>
          <p:cNvPr id="4" name="Footer Placeholder 3">
            <a:extLst>
              <a:ext uri="{FF2B5EF4-FFF2-40B4-BE49-F238E27FC236}">
                <a16:creationId xmlns:a16="http://schemas.microsoft.com/office/drawing/2014/main" id="{C3D50D01-A7CF-43B5-A9E6-DE3563976619}"/>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3989965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968C2C-0B9D-4818-BCF4-47B47156E70A}"/>
              </a:ext>
            </a:extLst>
          </p:cNvPr>
          <p:cNvSpPr>
            <a:spLocks noGrp="1"/>
          </p:cNvSpPr>
          <p:nvPr>
            <p:ph type="title"/>
          </p:nvPr>
        </p:nvSpPr>
        <p:spPr>
          <a:xfrm>
            <a:off x="838200" y="365125"/>
            <a:ext cx="5918200" cy="1325563"/>
          </a:xfrm>
        </p:spPr>
        <p:txBody>
          <a:bodyPr/>
          <a:lstStyle/>
          <a:p>
            <a:r>
              <a:rPr lang="fr-FR" i="1" dirty="0" err="1"/>
              <a:t>MountGrass</a:t>
            </a:r>
            <a:r>
              <a:rPr lang="fr-FR" dirty="0"/>
              <a:t>’ </a:t>
            </a:r>
            <a:r>
              <a:rPr lang="fr-FR" dirty="0" err="1"/>
              <a:t>processes</a:t>
            </a:r>
            <a:endParaRPr lang="en-GB" dirty="0"/>
          </a:p>
        </p:txBody>
      </p:sp>
      <p:sp>
        <p:nvSpPr>
          <p:cNvPr id="5" name="Content Placeholder 4">
            <a:extLst>
              <a:ext uri="{FF2B5EF4-FFF2-40B4-BE49-F238E27FC236}">
                <a16:creationId xmlns:a16="http://schemas.microsoft.com/office/drawing/2014/main" id="{5EDA404C-E217-4C28-B138-19822A953FBD}"/>
              </a:ext>
            </a:extLst>
          </p:cNvPr>
          <p:cNvSpPr>
            <a:spLocks noGrp="1"/>
          </p:cNvSpPr>
          <p:nvPr>
            <p:ph idx="1"/>
          </p:nvPr>
        </p:nvSpPr>
        <p:spPr>
          <a:xfrm>
            <a:off x="419100" y="2079689"/>
            <a:ext cx="4038600" cy="4413185"/>
          </a:xfrm>
        </p:spPr>
        <p:txBody>
          <a:bodyPr>
            <a:normAutofit/>
          </a:bodyPr>
          <a:lstStyle/>
          <a:p>
            <a:pPr marL="0" indent="0">
              <a:buNone/>
            </a:pPr>
            <a:r>
              <a:rPr lang="fr-FR" dirty="0" err="1"/>
              <a:t>Response</a:t>
            </a:r>
            <a:r>
              <a:rPr lang="fr-FR" dirty="0"/>
              <a:t> to drivers: </a:t>
            </a:r>
            <a:r>
              <a:rPr lang="fr-FR" dirty="0" err="1"/>
              <a:t>physiological</a:t>
            </a:r>
            <a:r>
              <a:rPr lang="fr-FR" dirty="0"/>
              <a:t> </a:t>
            </a:r>
            <a:r>
              <a:rPr lang="fr-FR" dirty="0" err="1"/>
              <a:t>processes</a:t>
            </a:r>
            <a:r>
              <a:rPr lang="fr-FR" dirty="0"/>
              <a:t>.</a:t>
            </a:r>
          </a:p>
          <a:p>
            <a:pPr>
              <a:buFont typeface="Wingdings" panose="05000000000000000000" pitchFamily="2" charset="2"/>
              <a:buChar char="à"/>
            </a:pPr>
            <a:endParaRPr lang="fr-FR" dirty="0"/>
          </a:p>
          <a:p>
            <a:pPr marL="0" indent="0">
              <a:buNone/>
            </a:pPr>
            <a:r>
              <a:rPr lang="fr-FR" dirty="0" err="1"/>
              <a:t>Above</a:t>
            </a:r>
            <a:r>
              <a:rPr lang="fr-FR" dirty="0"/>
              <a:t> and </a:t>
            </a:r>
            <a:r>
              <a:rPr lang="fr-FR" dirty="0" err="1"/>
              <a:t>belowground</a:t>
            </a:r>
            <a:r>
              <a:rPr lang="fr-FR" dirty="0"/>
              <a:t> </a:t>
            </a:r>
            <a:r>
              <a:rPr lang="fr-FR" dirty="0" err="1"/>
              <a:t>competition</a:t>
            </a:r>
            <a:r>
              <a:rPr lang="fr-FR" dirty="0"/>
              <a:t>: light and water cycles.</a:t>
            </a:r>
          </a:p>
          <a:p>
            <a:pPr marL="0" indent="0">
              <a:buNone/>
            </a:pPr>
            <a:endParaRPr lang="fr-FR" dirty="0"/>
          </a:p>
          <a:p>
            <a:pPr marL="0" indent="0">
              <a:buNone/>
            </a:pPr>
            <a:r>
              <a:rPr lang="fr-FR" dirty="0" err="1"/>
              <a:t>Strategies</a:t>
            </a:r>
            <a:r>
              <a:rPr lang="fr-FR" dirty="0"/>
              <a:t>: </a:t>
            </a:r>
            <a:r>
              <a:rPr lang="fr-FR" dirty="0" err="1"/>
              <a:t>carbon</a:t>
            </a:r>
            <a:r>
              <a:rPr lang="fr-FR" dirty="0"/>
              <a:t> allocation </a:t>
            </a:r>
            <a:r>
              <a:rPr lang="fr-FR" dirty="0" err="1"/>
              <a:t>trade-offs</a:t>
            </a:r>
            <a:r>
              <a:rPr lang="fr-FR" dirty="0"/>
              <a:t>.</a:t>
            </a:r>
            <a:endParaRPr lang="en-GB" dirty="0"/>
          </a:p>
        </p:txBody>
      </p:sp>
      <p:pic>
        <p:nvPicPr>
          <p:cNvPr id="9" name="Picture 8">
            <a:extLst>
              <a:ext uri="{FF2B5EF4-FFF2-40B4-BE49-F238E27FC236}">
                <a16:creationId xmlns:a16="http://schemas.microsoft.com/office/drawing/2014/main" id="{06210E16-F25C-4656-B9FB-EBFCA8AEE29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5276" y="2206286"/>
            <a:ext cx="7886724" cy="3634465"/>
          </a:xfrm>
          <a:prstGeom prst="rect">
            <a:avLst/>
          </a:prstGeom>
        </p:spPr>
      </p:pic>
      <p:sp>
        <p:nvSpPr>
          <p:cNvPr id="2" name="Slide Number Placeholder 1">
            <a:extLst>
              <a:ext uri="{FF2B5EF4-FFF2-40B4-BE49-F238E27FC236}">
                <a16:creationId xmlns:a16="http://schemas.microsoft.com/office/drawing/2014/main" id="{74898CEF-54E0-4147-8FBF-DEE4FAF733C1}"/>
              </a:ext>
            </a:extLst>
          </p:cNvPr>
          <p:cNvSpPr>
            <a:spLocks noGrp="1"/>
          </p:cNvSpPr>
          <p:nvPr>
            <p:ph type="sldNum" sz="quarter" idx="12"/>
          </p:nvPr>
        </p:nvSpPr>
        <p:spPr/>
        <p:txBody>
          <a:bodyPr/>
          <a:lstStyle/>
          <a:p>
            <a:fld id="{34BA187E-3B1D-49CC-A6C2-74DAB6A28C99}" type="slidenum">
              <a:rPr lang="en-GB" smtClean="0"/>
              <a:t>22</a:t>
            </a:fld>
            <a:endParaRPr lang="en-GB"/>
          </a:p>
        </p:txBody>
      </p:sp>
      <p:sp>
        <p:nvSpPr>
          <p:cNvPr id="3" name="Footer Placeholder 2">
            <a:extLst>
              <a:ext uri="{FF2B5EF4-FFF2-40B4-BE49-F238E27FC236}">
                <a16:creationId xmlns:a16="http://schemas.microsoft.com/office/drawing/2014/main" id="{0D591B7B-406D-45DB-8233-B0554689102F}"/>
              </a:ext>
            </a:extLst>
          </p:cNvPr>
          <p:cNvSpPr>
            <a:spLocks noGrp="1"/>
          </p:cNvSpPr>
          <p:nvPr>
            <p:ph type="ftr" sz="quarter" idx="11"/>
          </p:nvPr>
        </p:nvSpPr>
        <p:spPr/>
        <p:txBody>
          <a:bodyPr/>
          <a:lstStyle/>
          <a:p>
            <a:r>
              <a:rPr lang="fr-FR" dirty="0"/>
              <a:t>Model</a:t>
            </a:r>
            <a:endParaRPr lang="en-GB" dirty="0"/>
          </a:p>
        </p:txBody>
      </p:sp>
    </p:spTree>
    <p:extLst>
      <p:ext uri="{BB962C8B-B14F-4D97-AF65-F5344CB8AC3E}">
        <p14:creationId xmlns:p14="http://schemas.microsoft.com/office/powerpoint/2010/main" val="3329045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977E66-DFA8-45A2-9FAA-0B7555FA9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3996" y="1958679"/>
            <a:ext cx="5031799" cy="4240279"/>
          </a:xfrm>
          <a:prstGeom prst="rect">
            <a:avLst/>
          </a:prstGeom>
        </p:spPr>
      </p:pic>
      <p:pic>
        <p:nvPicPr>
          <p:cNvPr id="14" name="Picture 4">
            <a:extLst>
              <a:ext uri="{FF2B5EF4-FFF2-40B4-BE49-F238E27FC236}">
                <a16:creationId xmlns:a16="http://schemas.microsoft.com/office/drawing/2014/main" id="{912D7650-9685-4FC6-897F-F8B01ED36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496" y="3307271"/>
            <a:ext cx="3896588" cy="25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Content Placeholder 4">
            <a:extLst>
              <a:ext uri="{FF2B5EF4-FFF2-40B4-BE49-F238E27FC236}">
                <a16:creationId xmlns:a16="http://schemas.microsoft.com/office/drawing/2014/main" id="{E68303BD-2952-42A8-85E9-DFBB25AE8031}"/>
              </a:ext>
            </a:extLst>
          </p:cNvPr>
          <p:cNvSpPr txBox="1">
            <a:spLocks/>
          </p:cNvSpPr>
          <p:nvPr/>
        </p:nvSpPr>
        <p:spPr>
          <a:xfrm>
            <a:off x="361199" y="5318567"/>
            <a:ext cx="2528595" cy="10377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800" dirty="0"/>
              <a:t>1 cm </a:t>
            </a:r>
            <a:r>
              <a:rPr lang="fr-FR" sz="1800" dirty="0" err="1"/>
              <a:t>resolution</a:t>
            </a:r>
            <a:endParaRPr lang="fr-FR" sz="1800" dirty="0"/>
          </a:p>
          <a:p>
            <a:pPr marL="0" indent="0">
              <a:buFont typeface="Arial" panose="020B0604020202020204" pitchFamily="34" charset="0"/>
              <a:buNone/>
            </a:pPr>
            <a:r>
              <a:rPr lang="fr-FR" sz="1800" dirty="0" err="1"/>
              <a:t>daily</a:t>
            </a:r>
            <a:r>
              <a:rPr lang="fr-FR" sz="1800" dirty="0"/>
              <a:t> time-</a:t>
            </a:r>
            <a:r>
              <a:rPr lang="fr-FR" sz="1800" dirty="0" err="1"/>
              <a:t>step</a:t>
            </a:r>
            <a:endParaRPr lang="fr-FR" sz="1800" dirty="0"/>
          </a:p>
        </p:txBody>
      </p:sp>
      <p:sp>
        <p:nvSpPr>
          <p:cNvPr id="17" name="Content Placeholder 4">
            <a:extLst>
              <a:ext uri="{FF2B5EF4-FFF2-40B4-BE49-F238E27FC236}">
                <a16:creationId xmlns:a16="http://schemas.microsoft.com/office/drawing/2014/main" id="{71377E76-B14F-4BC3-A2C8-71DAAE5800F7}"/>
              </a:ext>
            </a:extLst>
          </p:cNvPr>
          <p:cNvSpPr txBox="1">
            <a:spLocks/>
          </p:cNvSpPr>
          <p:nvPr/>
        </p:nvSpPr>
        <p:spPr>
          <a:xfrm>
            <a:off x="93754" y="1958679"/>
            <a:ext cx="6241731" cy="12556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fr-FR" dirty="0" err="1"/>
              <a:t>Individual-based</a:t>
            </a:r>
            <a:r>
              <a:rPr lang="fr-FR" dirty="0"/>
              <a:t> model</a:t>
            </a:r>
          </a:p>
          <a:p>
            <a:pPr marL="0" indent="0" algn="r">
              <a:buFont typeface="Arial" panose="020B0604020202020204" pitchFamily="34" charset="0"/>
              <a:buNone/>
            </a:pPr>
            <a:r>
              <a:rPr lang="fr-FR" dirty="0" err="1"/>
              <a:t>spatialy</a:t>
            </a:r>
            <a:r>
              <a:rPr lang="fr-FR" dirty="0"/>
              <a:t> explicit: explicit </a:t>
            </a:r>
            <a:r>
              <a:rPr lang="fr-FR" dirty="0" err="1"/>
              <a:t>competittion</a:t>
            </a:r>
            <a:endParaRPr lang="en-GB" dirty="0"/>
          </a:p>
        </p:txBody>
      </p:sp>
      <p:sp>
        <p:nvSpPr>
          <p:cNvPr id="23" name="Title 22">
            <a:extLst>
              <a:ext uri="{FF2B5EF4-FFF2-40B4-BE49-F238E27FC236}">
                <a16:creationId xmlns:a16="http://schemas.microsoft.com/office/drawing/2014/main" id="{269D767D-24FB-4711-873F-8BE2207BE160}"/>
              </a:ext>
            </a:extLst>
          </p:cNvPr>
          <p:cNvSpPr>
            <a:spLocks noGrp="1"/>
          </p:cNvSpPr>
          <p:nvPr>
            <p:ph type="title"/>
          </p:nvPr>
        </p:nvSpPr>
        <p:spPr/>
        <p:txBody>
          <a:bodyPr/>
          <a:lstStyle/>
          <a:p>
            <a:r>
              <a:rPr lang="fr-FR" dirty="0" err="1"/>
              <a:t>Space</a:t>
            </a:r>
            <a:r>
              <a:rPr lang="fr-FR" i="1" dirty="0"/>
              <a:t> &amp;</a:t>
            </a:r>
            <a:r>
              <a:rPr lang="fr-FR" dirty="0"/>
              <a:t> time:  the </a:t>
            </a:r>
            <a:r>
              <a:rPr lang="fr-FR" dirty="0" err="1"/>
              <a:t>individual</a:t>
            </a:r>
            <a:r>
              <a:rPr lang="fr-FR" dirty="0"/>
              <a:t> plant </a:t>
            </a:r>
            <a:r>
              <a:rPr lang="fr-FR" dirty="0" err="1"/>
              <a:t>scale</a:t>
            </a:r>
            <a:endParaRPr lang="en-GB" dirty="0"/>
          </a:p>
        </p:txBody>
      </p:sp>
      <p:sp>
        <p:nvSpPr>
          <p:cNvPr id="21" name="Footer Placeholder 20">
            <a:extLst>
              <a:ext uri="{FF2B5EF4-FFF2-40B4-BE49-F238E27FC236}">
                <a16:creationId xmlns:a16="http://schemas.microsoft.com/office/drawing/2014/main" id="{3B52D929-17D0-4B16-B59D-AB68881E4E28}"/>
              </a:ext>
            </a:extLst>
          </p:cNvPr>
          <p:cNvSpPr>
            <a:spLocks noGrp="1"/>
          </p:cNvSpPr>
          <p:nvPr>
            <p:ph type="ftr" sz="quarter" idx="11"/>
          </p:nvPr>
        </p:nvSpPr>
        <p:spPr/>
        <p:txBody>
          <a:bodyPr/>
          <a:lstStyle/>
          <a:p>
            <a:r>
              <a:rPr lang="fr-FR" dirty="0"/>
              <a:t>Model</a:t>
            </a:r>
            <a:endParaRPr lang="en-GB" dirty="0"/>
          </a:p>
        </p:txBody>
      </p:sp>
      <p:sp>
        <p:nvSpPr>
          <p:cNvPr id="20" name="Slide Number Placeholder 19">
            <a:extLst>
              <a:ext uri="{FF2B5EF4-FFF2-40B4-BE49-F238E27FC236}">
                <a16:creationId xmlns:a16="http://schemas.microsoft.com/office/drawing/2014/main" id="{81D88DC2-BF42-4987-8F0B-2E330C96886F}"/>
              </a:ext>
            </a:extLst>
          </p:cNvPr>
          <p:cNvSpPr>
            <a:spLocks noGrp="1"/>
          </p:cNvSpPr>
          <p:nvPr>
            <p:ph type="sldNum" sz="quarter" idx="12"/>
          </p:nvPr>
        </p:nvSpPr>
        <p:spPr/>
        <p:txBody>
          <a:bodyPr/>
          <a:lstStyle/>
          <a:p>
            <a:fld id="{34BA187E-3B1D-49CC-A6C2-74DAB6A28C99}" type="slidenum">
              <a:rPr lang="en-GB" smtClean="0"/>
              <a:t>23</a:t>
            </a:fld>
            <a:endParaRPr lang="en-GB"/>
          </a:p>
        </p:txBody>
      </p:sp>
    </p:spTree>
    <p:extLst>
      <p:ext uri="{BB962C8B-B14F-4D97-AF65-F5344CB8AC3E}">
        <p14:creationId xmlns:p14="http://schemas.microsoft.com/office/powerpoint/2010/main" val="419783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DA846-77D7-450D-8A81-D06FB9F04C10}"/>
              </a:ext>
            </a:extLst>
          </p:cNvPr>
          <p:cNvSpPr>
            <a:spLocks noGrp="1"/>
          </p:cNvSpPr>
          <p:nvPr>
            <p:ph type="title"/>
          </p:nvPr>
        </p:nvSpPr>
        <p:spPr>
          <a:xfrm>
            <a:off x="838199" y="365126"/>
            <a:ext cx="10515601" cy="1325563"/>
          </a:xfrm>
        </p:spPr>
        <p:txBody>
          <a:bodyPr/>
          <a:lstStyle/>
          <a:p>
            <a:r>
              <a:rPr lang="fr-FR" dirty="0"/>
              <a:t>Plant </a:t>
            </a:r>
            <a:r>
              <a:rPr lang="fr-FR" dirty="0" err="1"/>
              <a:t>carbon</a:t>
            </a:r>
            <a:r>
              <a:rPr lang="fr-FR" dirty="0"/>
              <a:t> pools and allocation </a:t>
            </a:r>
            <a:r>
              <a:rPr lang="fr-FR" dirty="0" err="1"/>
              <a:t>trade-offs</a:t>
            </a:r>
            <a:endParaRPr lang="en-GB" dirty="0"/>
          </a:p>
        </p:txBody>
      </p:sp>
      <p:sp>
        <p:nvSpPr>
          <p:cNvPr id="3" name="Content Placeholder 2">
            <a:extLst>
              <a:ext uri="{FF2B5EF4-FFF2-40B4-BE49-F238E27FC236}">
                <a16:creationId xmlns:a16="http://schemas.microsoft.com/office/drawing/2014/main" id="{ACFA8749-6911-4B93-A9CF-CC0293F7190D}"/>
              </a:ext>
            </a:extLst>
          </p:cNvPr>
          <p:cNvSpPr>
            <a:spLocks noGrp="1"/>
          </p:cNvSpPr>
          <p:nvPr>
            <p:ph sz="half" idx="1"/>
          </p:nvPr>
        </p:nvSpPr>
        <p:spPr>
          <a:xfrm>
            <a:off x="333829" y="2055813"/>
            <a:ext cx="3722536" cy="4437061"/>
          </a:xfrm>
        </p:spPr>
        <p:txBody>
          <a:bodyPr>
            <a:normAutofit lnSpcReduction="10000"/>
          </a:bodyPr>
          <a:lstStyle/>
          <a:p>
            <a:pPr marL="0" indent="0">
              <a:buNone/>
            </a:pPr>
            <a:r>
              <a:rPr lang="fr-FR" dirty="0"/>
              <a:t>6 </a:t>
            </a:r>
            <a:r>
              <a:rPr lang="fr-FR" dirty="0" err="1"/>
              <a:t>vegetative</a:t>
            </a:r>
            <a:r>
              <a:rPr lang="fr-FR" dirty="0"/>
              <a:t> pools</a:t>
            </a:r>
          </a:p>
          <a:p>
            <a:pPr marL="0" indent="0">
              <a:buNone/>
            </a:pPr>
            <a:endParaRPr lang="fr-FR" dirty="0">
              <a:sym typeface="Wingdings" panose="05000000000000000000" pitchFamily="2" charset="2"/>
            </a:endParaRPr>
          </a:p>
          <a:p>
            <a:pPr marL="0" indent="0">
              <a:buNone/>
            </a:pPr>
            <a:r>
              <a:rPr lang="fr-FR" dirty="0">
                <a:sym typeface="Wingdings" panose="05000000000000000000" pitchFamily="2" charset="2"/>
              </a:rPr>
              <a:t>3 dimensions:</a:t>
            </a:r>
          </a:p>
          <a:p>
            <a:pPr>
              <a:buFontTx/>
              <a:buChar char="-"/>
            </a:pPr>
            <a:r>
              <a:rPr lang="fr-FR" dirty="0" err="1">
                <a:sym typeface="Wingdings" panose="05000000000000000000" pitchFamily="2" charset="2"/>
              </a:rPr>
              <a:t>Root:shoot</a:t>
            </a:r>
            <a:r>
              <a:rPr lang="fr-FR" dirty="0">
                <a:sym typeface="Wingdings" panose="05000000000000000000" pitchFamily="2" charset="2"/>
              </a:rPr>
              <a:t> ratio</a:t>
            </a:r>
          </a:p>
          <a:p>
            <a:pPr>
              <a:buFontTx/>
              <a:buChar char="-"/>
            </a:pPr>
            <a:r>
              <a:rPr lang="fr-FR" dirty="0">
                <a:sym typeface="Wingdings" panose="05000000000000000000" pitchFamily="2" charset="2"/>
              </a:rPr>
              <a:t>Prop. active in shoot </a:t>
            </a:r>
          </a:p>
          <a:p>
            <a:pPr>
              <a:buFontTx/>
              <a:buChar char="-"/>
            </a:pPr>
            <a:r>
              <a:rPr lang="fr-FR" dirty="0">
                <a:sym typeface="Wingdings" panose="05000000000000000000" pitchFamily="2" charset="2"/>
              </a:rPr>
              <a:t>Prop. active in root</a:t>
            </a:r>
          </a:p>
          <a:p>
            <a:pPr marL="0" indent="0">
              <a:buNone/>
            </a:pPr>
            <a:endParaRPr lang="fr-FR" dirty="0"/>
          </a:p>
          <a:p>
            <a:pPr marL="0" indent="0">
              <a:buNone/>
            </a:pPr>
            <a:r>
              <a:rPr lang="fr-FR" dirty="0"/>
              <a:t>Allocation </a:t>
            </a:r>
            <a:r>
              <a:rPr lang="fr-FR" dirty="0" err="1"/>
              <a:t>trade-offs</a:t>
            </a:r>
            <a:endParaRPr lang="fr-FR" dirty="0"/>
          </a:p>
          <a:p>
            <a:pPr marL="0" indent="0">
              <a:buNone/>
            </a:pPr>
            <a:r>
              <a:rPr lang="fr-FR" dirty="0">
                <a:sym typeface="Wingdings" panose="05000000000000000000" pitchFamily="2" charset="2"/>
              </a:rPr>
              <a:t> </a:t>
            </a:r>
            <a:r>
              <a:rPr lang="fr-FR" dirty="0" err="1">
                <a:sym typeface="Wingdings" panose="05000000000000000000" pitchFamily="2" charset="2"/>
              </a:rPr>
              <a:t>strategic</a:t>
            </a:r>
            <a:r>
              <a:rPr lang="fr-FR" dirty="0">
                <a:sym typeface="Wingdings" panose="05000000000000000000" pitchFamily="2" charset="2"/>
              </a:rPr>
              <a:t> </a:t>
            </a:r>
            <a:r>
              <a:rPr lang="fr-FR" dirty="0" err="1">
                <a:sym typeface="Wingdings" panose="05000000000000000000" pitchFamily="2" charset="2"/>
              </a:rPr>
              <a:t>trade-offs</a:t>
            </a:r>
            <a:endParaRPr lang="fr-FR" dirty="0">
              <a:sym typeface="Wingdings" panose="05000000000000000000" pitchFamily="2" charset="2"/>
            </a:endParaRPr>
          </a:p>
          <a:p>
            <a:pPr>
              <a:buFontTx/>
              <a:buChar char="-"/>
            </a:pPr>
            <a:endParaRPr lang="fr-FR" dirty="0">
              <a:sym typeface="Wingdings" panose="05000000000000000000" pitchFamily="2" charset="2"/>
            </a:endParaRPr>
          </a:p>
        </p:txBody>
      </p:sp>
      <p:pic>
        <p:nvPicPr>
          <p:cNvPr id="16" name="Picture 15">
            <a:extLst>
              <a:ext uri="{FF2B5EF4-FFF2-40B4-BE49-F238E27FC236}">
                <a16:creationId xmlns:a16="http://schemas.microsoft.com/office/drawing/2014/main" id="{086C61B3-19DC-43C7-8D19-0A2B5F2E989E}"/>
              </a:ext>
            </a:extLst>
          </p:cNvPr>
          <p:cNvPicPr>
            <a:picLocks noChangeAspect="1"/>
          </p:cNvPicPr>
          <p:nvPr/>
        </p:nvPicPr>
        <p:blipFill>
          <a:blip r:embed="rId2"/>
          <a:stretch>
            <a:fillRect/>
          </a:stretch>
        </p:blipFill>
        <p:spPr>
          <a:xfrm>
            <a:off x="7452960" y="2382826"/>
            <a:ext cx="4533093" cy="3525739"/>
          </a:xfrm>
          <a:prstGeom prst="rect">
            <a:avLst/>
          </a:prstGeom>
        </p:spPr>
      </p:pic>
      <p:pic>
        <p:nvPicPr>
          <p:cNvPr id="52" name="Picture 51">
            <a:extLst>
              <a:ext uri="{FF2B5EF4-FFF2-40B4-BE49-F238E27FC236}">
                <a16:creationId xmlns:a16="http://schemas.microsoft.com/office/drawing/2014/main" id="{1761B86A-5C38-4DBB-9C81-2B89CF25A30C}"/>
              </a:ext>
            </a:extLst>
          </p:cNvPr>
          <p:cNvPicPr>
            <a:picLocks noChangeAspect="1"/>
          </p:cNvPicPr>
          <p:nvPr/>
        </p:nvPicPr>
        <p:blipFill>
          <a:blip r:embed="rId3"/>
          <a:stretch>
            <a:fillRect/>
          </a:stretch>
        </p:blipFill>
        <p:spPr>
          <a:xfrm>
            <a:off x="4517380" y="2816212"/>
            <a:ext cx="2651846" cy="2779740"/>
          </a:xfrm>
          <a:prstGeom prst="rect">
            <a:avLst/>
          </a:prstGeom>
        </p:spPr>
      </p:pic>
      <p:sp>
        <p:nvSpPr>
          <p:cNvPr id="51" name="Slide Number Placeholder 50">
            <a:extLst>
              <a:ext uri="{FF2B5EF4-FFF2-40B4-BE49-F238E27FC236}">
                <a16:creationId xmlns:a16="http://schemas.microsoft.com/office/drawing/2014/main" id="{7D4B1B6E-B4E1-4A1F-A57E-3F30F7FA97BF}"/>
              </a:ext>
            </a:extLst>
          </p:cNvPr>
          <p:cNvSpPr>
            <a:spLocks noGrp="1"/>
          </p:cNvSpPr>
          <p:nvPr>
            <p:ph type="sldNum" sz="quarter" idx="12"/>
          </p:nvPr>
        </p:nvSpPr>
        <p:spPr/>
        <p:txBody>
          <a:bodyPr/>
          <a:lstStyle/>
          <a:p>
            <a:fld id="{34BA187E-3B1D-49CC-A6C2-74DAB6A28C99}" type="slidenum">
              <a:rPr lang="en-GB" smtClean="0"/>
              <a:t>24</a:t>
            </a:fld>
            <a:endParaRPr lang="en-GB"/>
          </a:p>
        </p:txBody>
      </p:sp>
      <p:sp>
        <p:nvSpPr>
          <p:cNvPr id="53" name="Footer Placeholder 52">
            <a:extLst>
              <a:ext uri="{FF2B5EF4-FFF2-40B4-BE49-F238E27FC236}">
                <a16:creationId xmlns:a16="http://schemas.microsoft.com/office/drawing/2014/main" id="{8AC5F096-515D-4E24-994F-944B8B6B017F}"/>
              </a:ext>
            </a:extLst>
          </p:cNvPr>
          <p:cNvSpPr>
            <a:spLocks noGrp="1"/>
          </p:cNvSpPr>
          <p:nvPr>
            <p:ph type="ftr" sz="quarter" idx="11"/>
          </p:nvPr>
        </p:nvSpPr>
        <p:spPr/>
        <p:txBody>
          <a:bodyPr/>
          <a:lstStyle/>
          <a:p>
            <a:r>
              <a:rPr lang="fr-FR" dirty="0"/>
              <a:t>Model</a:t>
            </a:r>
            <a:endParaRPr lang="en-GB" dirty="0"/>
          </a:p>
        </p:txBody>
      </p:sp>
    </p:spTree>
    <p:extLst>
      <p:ext uri="{BB962C8B-B14F-4D97-AF65-F5344CB8AC3E}">
        <p14:creationId xmlns:p14="http://schemas.microsoft.com/office/powerpoint/2010/main" val="3840488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DA846-77D7-450D-8A81-D06FB9F04C10}"/>
              </a:ext>
            </a:extLst>
          </p:cNvPr>
          <p:cNvSpPr>
            <a:spLocks noGrp="1"/>
          </p:cNvSpPr>
          <p:nvPr>
            <p:ph type="title"/>
          </p:nvPr>
        </p:nvSpPr>
        <p:spPr>
          <a:xfrm>
            <a:off x="838199" y="365125"/>
            <a:ext cx="10515601" cy="1325563"/>
          </a:xfrm>
        </p:spPr>
        <p:txBody>
          <a:bodyPr/>
          <a:lstStyle/>
          <a:p>
            <a:r>
              <a:rPr lang="fr-FR" dirty="0"/>
              <a:t>Allocation </a:t>
            </a:r>
            <a:r>
              <a:rPr lang="fr-FR" dirty="0" err="1"/>
              <a:t>trade</a:t>
            </a:r>
            <a:r>
              <a:rPr lang="fr-FR" dirty="0"/>
              <a:t>-off </a:t>
            </a:r>
            <a:r>
              <a:rPr lang="fr-FR" dirty="0" err="1"/>
              <a:t>into</a:t>
            </a:r>
            <a:r>
              <a:rPr lang="fr-FR" dirty="0"/>
              <a:t> </a:t>
            </a:r>
            <a:r>
              <a:rPr lang="fr-FR" dirty="0" err="1"/>
              <a:t>strategic</a:t>
            </a:r>
            <a:r>
              <a:rPr lang="fr-FR" dirty="0"/>
              <a:t> </a:t>
            </a:r>
            <a:r>
              <a:rPr lang="fr-FR" dirty="0" err="1"/>
              <a:t>trade</a:t>
            </a:r>
            <a:r>
              <a:rPr lang="fr-FR" dirty="0"/>
              <a:t>-off</a:t>
            </a:r>
            <a:endParaRPr lang="en-GB" dirty="0"/>
          </a:p>
        </p:txBody>
      </p:sp>
      <p:pic>
        <p:nvPicPr>
          <p:cNvPr id="6" name="Picture 5">
            <a:extLst>
              <a:ext uri="{FF2B5EF4-FFF2-40B4-BE49-F238E27FC236}">
                <a16:creationId xmlns:a16="http://schemas.microsoft.com/office/drawing/2014/main" id="{6B3DA9FB-2181-4DCB-9C5B-BC55ED9F0227}"/>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095860">
            <a:off x="2381491" y="2447513"/>
            <a:ext cx="4079329" cy="3270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a:extLst>
              <a:ext uri="{FF2B5EF4-FFF2-40B4-BE49-F238E27FC236}">
                <a16:creationId xmlns:a16="http://schemas.microsoft.com/office/drawing/2014/main" id="{24FB9708-9270-47B9-BC55-1209FB4BE209}"/>
              </a:ext>
            </a:extLst>
          </p:cNvPr>
          <p:cNvSpPr txBox="1">
            <a:spLocks/>
          </p:cNvSpPr>
          <p:nvPr/>
        </p:nvSpPr>
        <p:spPr>
          <a:xfrm>
            <a:off x="657992" y="2003628"/>
            <a:ext cx="3260410" cy="8566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err="1">
                <a:solidFill>
                  <a:srgbClr val="92D050"/>
                </a:solidFill>
                <a:sym typeface="Wingdings" panose="05000000000000000000" pitchFamily="2" charset="2"/>
              </a:rPr>
              <a:t>Exploitative</a:t>
            </a:r>
            <a:endParaRPr lang="fr-FR" dirty="0">
              <a:solidFill>
                <a:srgbClr val="92D050"/>
              </a:solidFill>
              <a:sym typeface="Wingdings" panose="05000000000000000000" pitchFamily="2" charset="2"/>
            </a:endParaRPr>
          </a:p>
        </p:txBody>
      </p:sp>
      <p:sp>
        <p:nvSpPr>
          <p:cNvPr id="10" name="Content Placeholder 2">
            <a:extLst>
              <a:ext uri="{FF2B5EF4-FFF2-40B4-BE49-F238E27FC236}">
                <a16:creationId xmlns:a16="http://schemas.microsoft.com/office/drawing/2014/main" id="{F68741F5-B33D-482C-8040-99362C200DDE}"/>
              </a:ext>
            </a:extLst>
          </p:cNvPr>
          <p:cNvSpPr txBox="1">
            <a:spLocks/>
          </p:cNvSpPr>
          <p:nvPr/>
        </p:nvSpPr>
        <p:spPr>
          <a:xfrm>
            <a:off x="766629" y="5751298"/>
            <a:ext cx="3260410" cy="8566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accent2">
                    <a:lumMod val="75000"/>
                  </a:schemeClr>
                </a:solidFill>
                <a:sym typeface="Wingdings" panose="05000000000000000000" pitchFamily="2" charset="2"/>
              </a:rPr>
              <a:t>Conservatives</a:t>
            </a:r>
          </a:p>
        </p:txBody>
      </p:sp>
      <p:sp>
        <p:nvSpPr>
          <p:cNvPr id="4" name="Slide Number Placeholder 3">
            <a:extLst>
              <a:ext uri="{FF2B5EF4-FFF2-40B4-BE49-F238E27FC236}">
                <a16:creationId xmlns:a16="http://schemas.microsoft.com/office/drawing/2014/main" id="{FD2A30F2-0C05-4A18-BC02-9B73A7DF2AC7}"/>
              </a:ext>
            </a:extLst>
          </p:cNvPr>
          <p:cNvSpPr>
            <a:spLocks noGrp="1"/>
          </p:cNvSpPr>
          <p:nvPr>
            <p:ph type="sldNum" sz="quarter" idx="12"/>
          </p:nvPr>
        </p:nvSpPr>
        <p:spPr/>
        <p:txBody>
          <a:bodyPr/>
          <a:lstStyle/>
          <a:p>
            <a:fld id="{34BA187E-3B1D-49CC-A6C2-74DAB6A28C99}" type="slidenum">
              <a:rPr lang="en-GB" smtClean="0"/>
              <a:t>25</a:t>
            </a:fld>
            <a:endParaRPr lang="en-GB"/>
          </a:p>
        </p:txBody>
      </p:sp>
      <p:sp>
        <p:nvSpPr>
          <p:cNvPr id="5" name="Footer Placeholder 4">
            <a:extLst>
              <a:ext uri="{FF2B5EF4-FFF2-40B4-BE49-F238E27FC236}">
                <a16:creationId xmlns:a16="http://schemas.microsoft.com/office/drawing/2014/main" id="{DBF572EC-2C78-4569-A870-A97A95D406BF}"/>
              </a:ext>
            </a:extLst>
          </p:cNvPr>
          <p:cNvSpPr>
            <a:spLocks noGrp="1"/>
          </p:cNvSpPr>
          <p:nvPr>
            <p:ph type="ftr" sz="quarter" idx="11"/>
          </p:nvPr>
        </p:nvSpPr>
        <p:spPr/>
        <p:txBody>
          <a:bodyPr/>
          <a:lstStyle/>
          <a:p>
            <a:r>
              <a:rPr lang="fr-FR" dirty="0"/>
              <a:t>Model</a:t>
            </a:r>
            <a:endParaRPr lang="en-GB" dirty="0"/>
          </a:p>
        </p:txBody>
      </p:sp>
      <p:pic>
        <p:nvPicPr>
          <p:cNvPr id="11" name="Picture 10">
            <a:extLst>
              <a:ext uri="{FF2B5EF4-FFF2-40B4-BE49-F238E27FC236}">
                <a16:creationId xmlns:a16="http://schemas.microsoft.com/office/drawing/2014/main" id="{18F3BC8A-99A4-40A4-BD5A-6E9048DD9994}"/>
              </a:ext>
            </a:extLst>
          </p:cNvPr>
          <p:cNvPicPr>
            <a:picLocks noChangeAspect="1"/>
          </p:cNvPicPr>
          <p:nvPr/>
        </p:nvPicPr>
        <p:blipFill>
          <a:blip r:embed="rId3"/>
          <a:stretch>
            <a:fillRect/>
          </a:stretch>
        </p:blipFill>
        <p:spPr>
          <a:xfrm>
            <a:off x="4681418" y="2255925"/>
            <a:ext cx="1399254" cy="3422382"/>
          </a:xfrm>
          <a:prstGeom prst="rect">
            <a:avLst/>
          </a:prstGeom>
        </p:spPr>
      </p:pic>
      <p:sp>
        <p:nvSpPr>
          <p:cNvPr id="3" name="Content Placeholder 2">
            <a:extLst>
              <a:ext uri="{FF2B5EF4-FFF2-40B4-BE49-F238E27FC236}">
                <a16:creationId xmlns:a16="http://schemas.microsoft.com/office/drawing/2014/main" id="{ACFA8749-6911-4B93-A9CF-CC0293F7190D}"/>
              </a:ext>
            </a:extLst>
          </p:cNvPr>
          <p:cNvSpPr>
            <a:spLocks noGrp="1"/>
          </p:cNvSpPr>
          <p:nvPr>
            <p:ph sz="half" idx="1"/>
          </p:nvPr>
        </p:nvSpPr>
        <p:spPr>
          <a:xfrm>
            <a:off x="328627" y="3737129"/>
            <a:ext cx="4347590" cy="1325563"/>
          </a:xfrm>
        </p:spPr>
        <p:txBody>
          <a:bodyPr>
            <a:normAutofit/>
          </a:bodyPr>
          <a:lstStyle/>
          <a:p>
            <a:pPr marL="0" indent="0" algn="ctr">
              <a:buNone/>
            </a:pPr>
            <a:r>
              <a:rPr lang="fr-FR" dirty="0"/>
              <a:t>Proportion of active tissues</a:t>
            </a:r>
          </a:p>
          <a:p>
            <a:pPr marL="0" indent="0" algn="ctr">
              <a:buNone/>
            </a:pPr>
            <a:r>
              <a:rPr lang="fr-FR" dirty="0">
                <a:sym typeface="Wingdings" panose="05000000000000000000" pitchFamily="2" charset="2"/>
              </a:rPr>
              <a:t>in shoot (PAS)</a:t>
            </a:r>
          </a:p>
          <a:p>
            <a:pPr algn="ctr">
              <a:buFontTx/>
              <a:buChar char="-"/>
            </a:pPr>
            <a:endParaRPr lang="fr-FR" dirty="0">
              <a:sym typeface="Wingdings" panose="05000000000000000000" pitchFamily="2" charset="2"/>
            </a:endParaRPr>
          </a:p>
        </p:txBody>
      </p:sp>
      <p:sp>
        <p:nvSpPr>
          <p:cNvPr id="14" name="Content Placeholder 2">
            <a:extLst>
              <a:ext uri="{FF2B5EF4-FFF2-40B4-BE49-F238E27FC236}">
                <a16:creationId xmlns:a16="http://schemas.microsoft.com/office/drawing/2014/main" id="{B02B08A9-BB83-499A-8697-8A9054EE30D5}"/>
              </a:ext>
            </a:extLst>
          </p:cNvPr>
          <p:cNvSpPr txBox="1">
            <a:spLocks/>
          </p:cNvSpPr>
          <p:nvPr/>
        </p:nvSpPr>
        <p:spPr>
          <a:xfrm>
            <a:off x="6313587" y="2032841"/>
            <a:ext cx="2183363" cy="5225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dirty="0" err="1"/>
              <a:t>density</a:t>
            </a:r>
            <a:endParaRPr lang="fr-FR" sz="2400" dirty="0">
              <a:sym typeface="Wingdings" panose="05000000000000000000" pitchFamily="2" charset="2"/>
            </a:endParaRPr>
          </a:p>
        </p:txBody>
      </p:sp>
      <p:sp>
        <p:nvSpPr>
          <p:cNvPr id="15" name="Content Placeholder 2">
            <a:extLst>
              <a:ext uri="{FF2B5EF4-FFF2-40B4-BE49-F238E27FC236}">
                <a16:creationId xmlns:a16="http://schemas.microsoft.com/office/drawing/2014/main" id="{5D55183F-AB54-4CBD-915C-65CE80C7DE96}"/>
              </a:ext>
            </a:extLst>
          </p:cNvPr>
          <p:cNvSpPr txBox="1">
            <a:spLocks/>
          </p:cNvSpPr>
          <p:nvPr/>
        </p:nvSpPr>
        <p:spPr>
          <a:xfrm>
            <a:off x="7606040" y="5750290"/>
            <a:ext cx="2435059" cy="94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dirty="0"/>
              <a:t>area</a:t>
            </a:r>
          </a:p>
          <a:p>
            <a:pPr marL="0" indent="0" algn="ctr">
              <a:buFont typeface="Arial" panose="020B0604020202020204" pitchFamily="34" charset="0"/>
              <a:buNone/>
            </a:pPr>
            <a:r>
              <a:rPr lang="fr-FR" sz="2400" dirty="0" err="1"/>
              <a:t>biomass</a:t>
            </a:r>
            <a:endParaRPr lang="fr-FR" sz="2400" dirty="0">
              <a:sym typeface="Wingdings" panose="05000000000000000000" pitchFamily="2" charset="2"/>
            </a:endParaRPr>
          </a:p>
        </p:txBody>
      </p:sp>
      <p:sp>
        <p:nvSpPr>
          <p:cNvPr id="18" name="Content Placeholder 2">
            <a:extLst>
              <a:ext uri="{FF2B5EF4-FFF2-40B4-BE49-F238E27FC236}">
                <a16:creationId xmlns:a16="http://schemas.microsoft.com/office/drawing/2014/main" id="{DA7804D6-4A42-406B-8359-0A7338026C4B}"/>
              </a:ext>
            </a:extLst>
          </p:cNvPr>
          <p:cNvSpPr txBox="1">
            <a:spLocks/>
          </p:cNvSpPr>
          <p:nvPr/>
        </p:nvSpPr>
        <p:spPr>
          <a:xfrm>
            <a:off x="8927100" y="2032841"/>
            <a:ext cx="2338605" cy="522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dirty="0" err="1"/>
              <a:t>lifespan</a:t>
            </a:r>
            <a:endParaRPr lang="fr-FR" sz="2400" dirty="0">
              <a:sym typeface="Wingdings" panose="05000000000000000000" pitchFamily="2" charset="2"/>
            </a:endParaRPr>
          </a:p>
        </p:txBody>
      </p:sp>
      <p:sp>
        <p:nvSpPr>
          <p:cNvPr id="12" name="Isosceles Triangle 11">
            <a:extLst>
              <a:ext uri="{FF2B5EF4-FFF2-40B4-BE49-F238E27FC236}">
                <a16:creationId xmlns:a16="http://schemas.microsoft.com/office/drawing/2014/main" id="{7857EF80-EF41-439C-A84A-76F7B172E0F3}"/>
              </a:ext>
            </a:extLst>
          </p:cNvPr>
          <p:cNvSpPr/>
          <p:nvPr/>
        </p:nvSpPr>
        <p:spPr>
          <a:xfrm>
            <a:off x="7137046" y="2641381"/>
            <a:ext cx="760482" cy="2883159"/>
          </a:xfrm>
          <a:prstGeom prst="triangle">
            <a:avLst/>
          </a:prstGeom>
          <a:gradFill flip="none" rotWithShape="1">
            <a:gsLst>
              <a:gs pos="0">
                <a:schemeClr val="accent2"/>
              </a:gs>
              <a:gs pos="100000">
                <a:srgbClr val="9DB86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Isosceles Triangle 18">
            <a:extLst>
              <a:ext uri="{FF2B5EF4-FFF2-40B4-BE49-F238E27FC236}">
                <a16:creationId xmlns:a16="http://schemas.microsoft.com/office/drawing/2014/main" id="{C53AF061-CFB4-43C4-86A4-09429DF28EEC}"/>
              </a:ext>
            </a:extLst>
          </p:cNvPr>
          <p:cNvSpPr/>
          <p:nvPr/>
        </p:nvSpPr>
        <p:spPr>
          <a:xfrm rot="10800000">
            <a:off x="8426604" y="2638898"/>
            <a:ext cx="760482" cy="2883159"/>
          </a:xfrm>
          <a:prstGeom prst="triangle">
            <a:avLst/>
          </a:prstGeom>
          <a:gradFill flip="none" rotWithShape="1">
            <a:gsLst>
              <a:gs pos="100000">
                <a:schemeClr val="accent2"/>
              </a:gs>
              <a:gs pos="0">
                <a:srgbClr val="9DB86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Isosceles Triangle 19">
            <a:extLst>
              <a:ext uri="{FF2B5EF4-FFF2-40B4-BE49-F238E27FC236}">
                <a16:creationId xmlns:a16="http://schemas.microsoft.com/office/drawing/2014/main" id="{0F409851-CE85-44C1-8A71-AEF4F6CD3603}"/>
              </a:ext>
            </a:extLst>
          </p:cNvPr>
          <p:cNvSpPr/>
          <p:nvPr/>
        </p:nvSpPr>
        <p:spPr>
          <a:xfrm>
            <a:off x="9716162" y="2638899"/>
            <a:ext cx="760482" cy="2883159"/>
          </a:xfrm>
          <a:prstGeom prst="triangle">
            <a:avLst/>
          </a:prstGeom>
          <a:gradFill flip="none" rotWithShape="1">
            <a:gsLst>
              <a:gs pos="0">
                <a:schemeClr val="accent2"/>
              </a:gs>
              <a:gs pos="100000">
                <a:srgbClr val="9DB86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Isosceles Triangle 15">
            <a:extLst>
              <a:ext uri="{FF2B5EF4-FFF2-40B4-BE49-F238E27FC236}">
                <a16:creationId xmlns:a16="http://schemas.microsoft.com/office/drawing/2014/main" id="{1EC6A7AE-D108-41CD-920C-2653D8BB8891}"/>
              </a:ext>
            </a:extLst>
          </p:cNvPr>
          <p:cNvSpPr/>
          <p:nvPr/>
        </p:nvSpPr>
        <p:spPr>
          <a:xfrm rot="10800000">
            <a:off x="11005719" y="2711242"/>
            <a:ext cx="760482" cy="2883159"/>
          </a:xfrm>
          <a:prstGeom prst="triangle">
            <a:avLst/>
          </a:prstGeom>
          <a:gradFill flip="none" rotWithShape="1">
            <a:gsLst>
              <a:gs pos="100000">
                <a:schemeClr val="accent2"/>
              </a:gs>
              <a:gs pos="0">
                <a:srgbClr val="9DB86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Content Placeholder 2">
            <a:extLst>
              <a:ext uri="{FF2B5EF4-FFF2-40B4-BE49-F238E27FC236}">
                <a16:creationId xmlns:a16="http://schemas.microsoft.com/office/drawing/2014/main" id="{75C6D66F-2230-422B-8EA0-2542B4D7FCFC}"/>
              </a:ext>
            </a:extLst>
          </p:cNvPr>
          <p:cNvSpPr txBox="1">
            <a:spLocks/>
          </p:cNvSpPr>
          <p:nvPr/>
        </p:nvSpPr>
        <p:spPr>
          <a:xfrm>
            <a:off x="10216657" y="5761494"/>
            <a:ext cx="2338605" cy="522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dirty="0">
                <a:sym typeface="Wingdings" panose="05000000000000000000" pitchFamily="2" charset="2"/>
              </a:rPr>
              <a:t>respiration</a:t>
            </a:r>
          </a:p>
        </p:txBody>
      </p:sp>
      <p:sp>
        <p:nvSpPr>
          <p:cNvPr id="21" name="Content Placeholder 2">
            <a:extLst>
              <a:ext uri="{FF2B5EF4-FFF2-40B4-BE49-F238E27FC236}">
                <a16:creationId xmlns:a16="http://schemas.microsoft.com/office/drawing/2014/main" id="{979DB8B1-A7C7-47F1-8E83-079DB6B8FD83}"/>
              </a:ext>
            </a:extLst>
          </p:cNvPr>
          <p:cNvSpPr txBox="1">
            <a:spLocks/>
          </p:cNvSpPr>
          <p:nvPr/>
        </p:nvSpPr>
        <p:spPr>
          <a:xfrm>
            <a:off x="5332911" y="2244303"/>
            <a:ext cx="1206898" cy="3954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a:solidFill>
                  <a:schemeClr val="tx1">
                    <a:lumMod val="50000"/>
                    <a:lumOff val="50000"/>
                  </a:schemeClr>
                </a:solidFill>
                <a:sym typeface="Wingdings" panose="05000000000000000000" pitchFamily="2" charset="2"/>
              </a:rPr>
              <a:t>active</a:t>
            </a:r>
          </a:p>
        </p:txBody>
      </p:sp>
      <p:sp>
        <p:nvSpPr>
          <p:cNvPr id="22" name="Content Placeholder 2">
            <a:extLst>
              <a:ext uri="{FF2B5EF4-FFF2-40B4-BE49-F238E27FC236}">
                <a16:creationId xmlns:a16="http://schemas.microsoft.com/office/drawing/2014/main" id="{69EC5875-727B-4CBF-AE9E-9CFBA0B4C3B0}"/>
              </a:ext>
            </a:extLst>
          </p:cNvPr>
          <p:cNvSpPr txBox="1">
            <a:spLocks/>
          </p:cNvSpPr>
          <p:nvPr/>
        </p:nvSpPr>
        <p:spPr>
          <a:xfrm>
            <a:off x="5332911" y="5848062"/>
            <a:ext cx="1206898" cy="3954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a:solidFill>
                  <a:schemeClr val="tx1">
                    <a:lumMod val="50000"/>
                    <a:lumOff val="50000"/>
                  </a:schemeClr>
                </a:solidFill>
                <a:sym typeface="Wingdings" panose="05000000000000000000" pitchFamily="2" charset="2"/>
              </a:rPr>
              <a:t>structural</a:t>
            </a:r>
          </a:p>
        </p:txBody>
      </p:sp>
      <p:sp>
        <p:nvSpPr>
          <p:cNvPr id="23" name="Freeform: Shape 22">
            <a:extLst>
              <a:ext uri="{FF2B5EF4-FFF2-40B4-BE49-F238E27FC236}">
                <a16:creationId xmlns:a16="http://schemas.microsoft.com/office/drawing/2014/main" id="{7DBBDD42-FD3A-4ECD-8BD4-D8030F61A628}"/>
              </a:ext>
            </a:extLst>
          </p:cNvPr>
          <p:cNvSpPr/>
          <p:nvPr/>
        </p:nvSpPr>
        <p:spPr>
          <a:xfrm rot="15738845" flipV="1">
            <a:off x="5631278" y="2626978"/>
            <a:ext cx="370193" cy="365124"/>
          </a:xfrm>
          <a:custGeom>
            <a:avLst/>
            <a:gdLst>
              <a:gd name="connsiteX0" fmla="*/ 307910 w 307910"/>
              <a:gd name="connsiteY0" fmla="*/ 0 h 447869"/>
              <a:gd name="connsiteX1" fmla="*/ 93306 w 307910"/>
              <a:gd name="connsiteY1" fmla="*/ 130629 h 447869"/>
              <a:gd name="connsiteX2" fmla="*/ 0 w 307910"/>
              <a:gd name="connsiteY2" fmla="*/ 447869 h 447869"/>
            </a:gdLst>
            <a:ahLst/>
            <a:cxnLst>
              <a:cxn ang="0">
                <a:pos x="connsiteX0" y="connsiteY0"/>
              </a:cxn>
              <a:cxn ang="0">
                <a:pos x="connsiteX1" y="connsiteY1"/>
              </a:cxn>
              <a:cxn ang="0">
                <a:pos x="connsiteX2" y="connsiteY2"/>
              </a:cxn>
            </a:cxnLst>
            <a:rect l="l" t="t" r="r" b="b"/>
            <a:pathLst>
              <a:path w="307910" h="447869">
                <a:moveTo>
                  <a:pt x="307910" y="0"/>
                </a:moveTo>
                <a:cubicBezTo>
                  <a:pt x="226267" y="27992"/>
                  <a:pt x="144624" y="55984"/>
                  <a:pt x="93306" y="130629"/>
                </a:cubicBezTo>
                <a:cubicBezTo>
                  <a:pt x="41988" y="205274"/>
                  <a:pt x="31102" y="390330"/>
                  <a:pt x="0" y="447869"/>
                </a:cubicBezTo>
              </a:path>
            </a:pathLst>
          </a:custGeom>
          <a:noFill/>
          <a:ln>
            <a:solidFill>
              <a:schemeClr val="tx1">
                <a:lumMod val="50000"/>
                <a:lumOff val="50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reeform: Shape 23">
            <a:extLst>
              <a:ext uri="{FF2B5EF4-FFF2-40B4-BE49-F238E27FC236}">
                <a16:creationId xmlns:a16="http://schemas.microsoft.com/office/drawing/2014/main" id="{2CA2AA48-22BD-4874-B36C-4DD448875972}"/>
              </a:ext>
            </a:extLst>
          </p:cNvPr>
          <p:cNvSpPr/>
          <p:nvPr/>
        </p:nvSpPr>
        <p:spPr>
          <a:xfrm flipV="1">
            <a:off x="5187931" y="5362470"/>
            <a:ext cx="484680" cy="469899"/>
          </a:xfrm>
          <a:custGeom>
            <a:avLst/>
            <a:gdLst>
              <a:gd name="connsiteX0" fmla="*/ 307910 w 307910"/>
              <a:gd name="connsiteY0" fmla="*/ 0 h 447869"/>
              <a:gd name="connsiteX1" fmla="*/ 93306 w 307910"/>
              <a:gd name="connsiteY1" fmla="*/ 130629 h 447869"/>
              <a:gd name="connsiteX2" fmla="*/ 0 w 307910"/>
              <a:gd name="connsiteY2" fmla="*/ 447869 h 447869"/>
              <a:gd name="connsiteX0" fmla="*/ 353032 w 353032"/>
              <a:gd name="connsiteY0" fmla="*/ 0 h 576388"/>
              <a:gd name="connsiteX1" fmla="*/ 93306 w 353032"/>
              <a:gd name="connsiteY1" fmla="*/ 259148 h 576388"/>
              <a:gd name="connsiteX2" fmla="*/ 0 w 353032"/>
              <a:gd name="connsiteY2" fmla="*/ 576388 h 576388"/>
              <a:gd name="connsiteX0" fmla="*/ 353032 w 353032"/>
              <a:gd name="connsiteY0" fmla="*/ 0 h 576388"/>
              <a:gd name="connsiteX1" fmla="*/ 93306 w 353032"/>
              <a:gd name="connsiteY1" fmla="*/ 259148 h 576388"/>
              <a:gd name="connsiteX2" fmla="*/ 0 w 353032"/>
              <a:gd name="connsiteY2" fmla="*/ 576388 h 576388"/>
              <a:gd name="connsiteX0" fmla="*/ 353232 w 353232"/>
              <a:gd name="connsiteY0" fmla="*/ 0 h 576388"/>
              <a:gd name="connsiteX1" fmla="*/ 93506 w 353232"/>
              <a:gd name="connsiteY1" fmla="*/ 259148 h 576388"/>
              <a:gd name="connsiteX2" fmla="*/ 200 w 353232"/>
              <a:gd name="connsiteY2" fmla="*/ 576388 h 576388"/>
            </a:gdLst>
            <a:ahLst/>
            <a:cxnLst>
              <a:cxn ang="0">
                <a:pos x="connsiteX0" y="connsiteY0"/>
              </a:cxn>
              <a:cxn ang="0">
                <a:pos x="connsiteX1" y="connsiteY1"/>
              </a:cxn>
              <a:cxn ang="0">
                <a:pos x="connsiteX2" y="connsiteY2"/>
              </a:cxn>
            </a:cxnLst>
            <a:rect l="l" t="t" r="r" b="b"/>
            <a:pathLst>
              <a:path w="353232" h="576388">
                <a:moveTo>
                  <a:pt x="353232" y="0"/>
                </a:moveTo>
                <a:cubicBezTo>
                  <a:pt x="313239" y="203245"/>
                  <a:pt x="144824" y="184503"/>
                  <a:pt x="93506" y="259148"/>
                </a:cubicBezTo>
                <a:cubicBezTo>
                  <a:pt x="42188" y="333793"/>
                  <a:pt x="-3407" y="431221"/>
                  <a:pt x="200" y="576388"/>
                </a:cubicBezTo>
              </a:path>
            </a:pathLst>
          </a:custGeom>
          <a:noFill/>
          <a:ln>
            <a:solidFill>
              <a:schemeClr val="tx1">
                <a:lumMod val="50000"/>
                <a:lumOff val="50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50000"/>
                  <a:lumOff val="50000"/>
                </a:schemeClr>
              </a:solidFill>
            </a:endParaRPr>
          </a:p>
        </p:txBody>
      </p:sp>
    </p:spTree>
    <p:extLst>
      <p:ext uri="{BB962C8B-B14F-4D97-AF65-F5344CB8AC3E}">
        <p14:creationId xmlns:p14="http://schemas.microsoft.com/office/powerpoint/2010/main" val="3215939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B28F6DAD-EFAF-48F5-9089-8A6C35FEBE01}"/>
              </a:ext>
            </a:extLst>
          </p:cNvPr>
          <p:cNvPicPr>
            <a:picLocks noChangeAspect="1"/>
          </p:cNvPicPr>
          <p:nvPr/>
        </p:nvPicPr>
        <p:blipFill>
          <a:blip r:embed="rId2"/>
          <a:stretch>
            <a:fillRect/>
          </a:stretch>
        </p:blipFill>
        <p:spPr>
          <a:xfrm>
            <a:off x="1759569" y="1974474"/>
            <a:ext cx="3749460" cy="3566376"/>
          </a:xfrm>
          <a:prstGeom prst="rect">
            <a:avLst/>
          </a:prstGeom>
        </p:spPr>
      </p:pic>
      <p:sp>
        <p:nvSpPr>
          <p:cNvPr id="2" name="Title 1">
            <a:extLst>
              <a:ext uri="{FF2B5EF4-FFF2-40B4-BE49-F238E27FC236}">
                <a16:creationId xmlns:a16="http://schemas.microsoft.com/office/drawing/2014/main" id="{ED465982-A65C-4B83-999B-1DAD39023FEB}"/>
              </a:ext>
            </a:extLst>
          </p:cNvPr>
          <p:cNvSpPr>
            <a:spLocks noGrp="1"/>
          </p:cNvSpPr>
          <p:nvPr>
            <p:ph type="title"/>
          </p:nvPr>
        </p:nvSpPr>
        <p:spPr/>
        <p:txBody>
          <a:bodyPr/>
          <a:lstStyle/>
          <a:p>
            <a:r>
              <a:rPr lang="fr-FR" dirty="0" err="1"/>
              <a:t>Phenotypes</a:t>
            </a:r>
            <a:r>
              <a:rPr lang="fr-FR" dirty="0"/>
              <a:t> and </a:t>
            </a:r>
            <a:r>
              <a:rPr lang="fr-FR" dirty="0" err="1"/>
              <a:t>strategies</a:t>
            </a:r>
            <a:endParaRPr lang="en-GB" dirty="0"/>
          </a:p>
        </p:txBody>
      </p:sp>
      <p:sp>
        <p:nvSpPr>
          <p:cNvPr id="42" name="Slide Number Placeholder 41">
            <a:extLst>
              <a:ext uri="{FF2B5EF4-FFF2-40B4-BE49-F238E27FC236}">
                <a16:creationId xmlns:a16="http://schemas.microsoft.com/office/drawing/2014/main" id="{EE359448-BCE9-4787-AE0D-C7F1E42310C2}"/>
              </a:ext>
            </a:extLst>
          </p:cNvPr>
          <p:cNvSpPr>
            <a:spLocks noGrp="1"/>
          </p:cNvSpPr>
          <p:nvPr>
            <p:ph type="sldNum" sz="quarter" idx="12"/>
          </p:nvPr>
        </p:nvSpPr>
        <p:spPr/>
        <p:txBody>
          <a:bodyPr/>
          <a:lstStyle/>
          <a:p>
            <a:fld id="{34BA187E-3B1D-49CC-A6C2-74DAB6A28C99}" type="slidenum">
              <a:rPr lang="en-GB" smtClean="0"/>
              <a:t>26</a:t>
            </a:fld>
            <a:endParaRPr lang="en-GB"/>
          </a:p>
        </p:txBody>
      </p:sp>
      <p:sp>
        <p:nvSpPr>
          <p:cNvPr id="43" name="Footer Placeholder 42">
            <a:extLst>
              <a:ext uri="{FF2B5EF4-FFF2-40B4-BE49-F238E27FC236}">
                <a16:creationId xmlns:a16="http://schemas.microsoft.com/office/drawing/2014/main" id="{B0A7AF94-FD15-4428-862F-491904018E4D}"/>
              </a:ext>
            </a:extLst>
          </p:cNvPr>
          <p:cNvSpPr>
            <a:spLocks noGrp="1"/>
          </p:cNvSpPr>
          <p:nvPr>
            <p:ph type="ftr" sz="quarter" idx="11"/>
          </p:nvPr>
        </p:nvSpPr>
        <p:spPr/>
        <p:txBody>
          <a:bodyPr/>
          <a:lstStyle/>
          <a:p>
            <a:r>
              <a:rPr lang="fr-FR" dirty="0"/>
              <a:t>Model</a:t>
            </a:r>
            <a:endParaRPr lang="en-GB" dirty="0"/>
          </a:p>
        </p:txBody>
      </p:sp>
      <p:sp>
        <p:nvSpPr>
          <p:cNvPr id="45" name="Content Placeholder 2">
            <a:extLst>
              <a:ext uri="{FF2B5EF4-FFF2-40B4-BE49-F238E27FC236}">
                <a16:creationId xmlns:a16="http://schemas.microsoft.com/office/drawing/2014/main" id="{4912C4BA-2E79-4AC4-A9E2-F60544B7C9E7}"/>
              </a:ext>
            </a:extLst>
          </p:cNvPr>
          <p:cNvSpPr>
            <a:spLocks noGrp="1"/>
          </p:cNvSpPr>
          <p:nvPr>
            <p:ph sz="half" idx="1"/>
          </p:nvPr>
        </p:nvSpPr>
        <p:spPr>
          <a:xfrm>
            <a:off x="1759569" y="3078141"/>
            <a:ext cx="986971" cy="473118"/>
          </a:xfrm>
        </p:spPr>
        <p:txBody>
          <a:bodyPr>
            <a:normAutofit lnSpcReduction="10000"/>
          </a:bodyPr>
          <a:lstStyle/>
          <a:p>
            <a:pPr marL="0" indent="0" algn="ctr">
              <a:buNone/>
            </a:pPr>
            <a:r>
              <a:rPr lang="fr-FR" dirty="0"/>
              <a:t>PAS</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46" name="Content Placeholder 2">
            <a:extLst>
              <a:ext uri="{FF2B5EF4-FFF2-40B4-BE49-F238E27FC236}">
                <a16:creationId xmlns:a16="http://schemas.microsoft.com/office/drawing/2014/main" id="{AD33B15D-277C-437B-82BB-7BCBC3104C91}"/>
              </a:ext>
            </a:extLst>
          </p:cNvPr>
          <p:cNvSpPr txBox="1">
            <a:spLocks/>
          </p:cNvSpPr>
          <p:nvPr/>
        </p:nvSpPr>
        <p:spPr>
          <a:xfrm>
            <a:off x="3585909" y="5067732"/>
            <a:ext cx="986971" cy="4731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t>PAR</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47" name="Content Placeholder 2">
            <a:extLst>
              <a:ext uri="{FF2B5EF4-FFF2-40B4-BE49-F238E27FC236}">
                <a16:creationId xmlns:a16="http://schemas.microsoft.com/office/drawing/2014/main" id="{E1C65802-8A91-441D-8B0F-6976499D69A6}"/>
              </a:ext>
            </a:extLst>
          </p:cNvPr>
          <p:cNvSpPr txBox="1">
            <a:spLocks/>
          </p:cNvSpPr>
          <p:nvPr/>
        </p:nvSpPr>
        <p:spPr>
          <a:xfrm>
            <a:off x="628334" y="5654632"/>
            <a:ext cx="2262470" cy="7017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err="1"/>
              <a:t>Root:Shoot</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Tree>
    <p:extLst>
      <p:ext uri="{BB962C8B-B14F-4D97-AF65-F5344CB8AC3E}">
        <p14:creationId xmlns:p14="http://schemas.microsoft.com/office/powerpoint/2010/main" val="3078222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B28F6DAD-EFAF-48F5-9089-8A6C35FEBE01}"/>
              </a:ext>
            </a:extLst>
          </p:cNvPr>
          <p:cNvPicPr>
            <a:picLocks noChangeAspect="1"/>
          </p:cNvPicPr>
          <p:nvPr/>
        </p:nvPicPr>
        <p:blipFill>
          <a:blip r:embed="rId2"/>
          <a:stretch>
            <a:fillRect/>
          </a:stretch>
        </p:blipFill>
        <p:spPr>
          <a:xfrm>
            <a:off x="1759569" y="1974474"/>
            <a:ext cx="3749460" cy="3566376"/>
          </a:xfrm>
          <a:prstGeom prst="rect">
            <a:avLst/>
          </a:prstGeom>
        </p:spPr>
      </p:pic>
      <p:pic>
        <p:nvPicPr>
          <p:cNvPr id="22" name="Picture 2">
            <a:extLst>
              <a:ext uri="{FF2B5EF4-FFF2-40B4-BE49-F238E27FC236}">
                <a16:creationId xmlns:a16="http://schemas.microsoft.com/office/drawing/2014/main" id="{425DFA8A-4B41-49BA-8D64-9921ADBC7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2985" y="2173175"/>
            <a:ext cx="4420815" cy="3055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Oval 49">
            <a:extLst>
              <a:ext uri="{FF2B5EF4-FFF2-40B4-BE49-F238E27FC236}">
                <a16:creationId xmlns:a16="http://schemas.microsoft.com/office/drawing/2014/main" id="{0DAE93A5-69F3-4DE2-877A-3CDA3360F6FE}"/>
              </a:ext>
            </a:extLst>
          </p:cNvPr>
          <p:cNvSpPr/>
          <p:nvPr/>
        </p:nvSpPr>
        <p:spPr>
          <a:xfrm>
            <a:off x="4481239" y="3219622"/>
            <a:ext cx="183282" cy="190156"/>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Freeform: Shape 50">
            <a:extLst>
              <a:ext uri="{FF2B5EF4-FFF2-40B4-BE49-F238E27FC236}">
                <a16:creationId xmlns:a16="http://schemas.microsoft.com/office/drawing/2014/main" id="{F97ABBBD-B89B-47A7-8839-AC0784135ED6}"/>
              </a:ext>
            </a:extLst>
          </p:cNvPr>
          <p:cNvSpPr/>
          <p:nvPr/>
        </p:nvSpPr>
        <p:spPr>
          <a:xfrm>
            <a:off x="4785447" y="1402919"/>
            <a:ext cx="3389018" cy="1853289"/>
          </a:xfrm>
          <a:custGeom>
            <a:avLst/>
            <a:gdLst>
              <a:gd name="connsiteX0" fmla="*/ 307910 w 307910"/>
              <a:gd name="connsiteY0" fmla="*/ 0 h 447869"/>
              <a:gd name="connsiteX1" fmla="*/ 93306 w 307910"/>
              <a:gd name="connsiteY1" fmla="*/ 130629 h 447869"/>
              <a:gd name="connsiteX2" fmla="*/ 0 w 307910"/>
              <a:gd name="connsiteY2" fmla="*/ 447869 h 447869"/>
              <a:gd name="connsiteX0" fmla="*/ 5489510 w 5723350"/>
              <a:gd name="connsiteY0" fmla="*/ 91116 h 2644010"/>
              <a:gd name="connsiteX1" fmla="*/ 5274906 w 5723350"/>
              <a:gd name="connsiteY1" fmla="*/ 221745 h 2644010"/>
              <a:gd name="connsiteX2" fmla="*/ 0 w 5723350"/>
              <a:gd name="connsiteY2" fmla="*/ 2644010 h 2644010"/>
              <a:gd name="connsiteX0" fmla="*/ 5489510 w 5489510"/>
              <a:gd name="connsiteY0" fmla="*/ 0 h 2552894"/>
              <a:gd name="connsiteX1" fmla="*/ 1455381 w 5489510"/>
              <a:gd name="connsiteY1" fmla="*/ 1387929 h 2552894"/>
              <a:gd name="connsiteX2" fmla="*/ 0 w 5489510"/>
              <a:gd name="connsiteY2" fmla="*/ 2552894 h 2552894"/>
              <a:gd name="connsiteX0" fmla="*/ 5489510 w 5489510"/>
              <a:gd name="connsiteY0" fmla="*/ 0 h 2552894"/>
              <a:gd name="connsiteX1" fmla="*/ 1455381 w 5489510"/>
              <a:gd name="connsiteY1" fmla="*/ 1387929 h 2552894"/>
              <a:gd name="connsiteX2" fmla="*/ 0 w 5489510"/>
              <a:gd name="connsiteY2" fmla="*/ 2552894 h 2552894"/>
              <a:gd name="connsiteX0" fmla="*/ 2622485 w 2622485"/>
              <a:gd name="connsiteY0" fmla="*/ 0 h 1457519"/>
              <a:gd name="connsiteX1" fmla="*/ 1455381 w 2622485"/>
              <a:gd name="connsiteY1" fmla="*/ 292554 h 1457519"/>
              <a:gd name="connsiteX2" fmla="*/ 0 w 2622485"/>
              <a:gd name="connsiteY2" fmla="*/ 1457519 h 1457519"/>
              <a:gd name="connsiteX0" fmla="*/ 3066651 w 3066651"/>
              <a:gd name="connsiteY0" fmla="*/ 0 h 1635538"/>
              <a:gd name="connsiteX1" fmla="*/ 1455381 w 3066651"/>
              <a:gd name="connsiteY1" fmla="*/ 470573 h 1635538"/>
              <a:gd name="connsiteX2" fmla="*/ 0 w 3066651"/>
              <a:gd name="connsiteY2" fmla="*/ 1635538 h 1635538"/>
              <a:gd name="connsiteX0" fmla="*/ 3084417 w 3084417"/>
              <a:gd name="connsiteY0" fmla="*/ 0 h 2487483"/>
              <a:gd name="connsiteX1" fmla="*/ 1473147 w 3084417"/>
              <a:gd name="connsiteY1" fmla="*/ 470573 h 2487483"/>
              <a:gd name="connsiteX2" fmla="*/ 0 w 3084417"/>
              <a:gd name="connsiteY2" fmla="*/ 2487483 h 2487483"/>
              <a:gd name="connsiteX0" fmla="*/ 3084417 w 3084417"/>
              <a:gd name="connsiteY0" fmla="*/ 0 h 2487483"/>
              <a:gd name="connsiteX1" fmla="*/ 1739647 w 3084417"/>
              <a:gd name="connsiteY1" fmla="*/ 775748 h 2487483"/>
              <a:gd name="connsiteX2" fmla="*/ 0 w 3084417"/>
              <a:gd name="connsiteY2" fmla="*/ 2487483 h 2487483"/>
              <a:gd name="connsiteX0" fmla="*/ 3084417 w 3084417"/>
              <a:gd name="connsiteY0" fmla="*/ 0 h 2487483"/>
              <a:gd name="connsiteX1" fmla="*/ 1739647 w 3084417"/>
              <a:gd name="connsiteY1" fmla="*/ 775748 h 2487483"/>
              <a:gd name="connsiteX2" fmla="*/ 0 w 3084417"/>
              <a:gd name="connsiteY2" fmla="*/ 2487483 h 2487483"/>
              <a:gd name="connsiteX0" fmla="*/ 3102183 w 3102183"/>
              <a:gd name="connsiteY0" fmla="*/ 0 h 2614639"/>
              <a:gd name="connsiteX1" fmla="*/ 1757413 w 3102183"/>
              <a:gd name="connsiteY1" fmla="*/ 775748 h 2614639"/>
              <a:gd name="connsiteX2" fmla="*/ 0 w 3102183"/>
              <a:gd name="connsiteY2" fmla="*/ 2614639 h 2614639"/>
              <a:gd name="connsiteX0" fmla="*/ 3226549 w 3226549"/>
              <a:gd name="connsiteY0" fmla="*/ 0 h 2525630"/>
              <a:gd name="connsiteX1" fmla="*/ 1757413 w 3226549"/>
              <a:gd name="connsiteY1" fmla="*/ 686739 h 2525630"/>
              <a:gd name="connsiteX2" fmla="*/ 0 w 3226549"/>
              <a:gd name="connsiteY2" fmla="*/ 2525630 h 2525630"/>
            </a:gdLst>
            <a:ahLst/>
            <a:cxnLst>
              <a:cxn ang="0">
                <a:pos x="connsiteX0" y="connsiteY0"/>
              </a:cxn>
              <a:cxn ang="0">
                <a:pos x="connsiteX1" y="connsiteY1"/>
              </a:cxn>
              <a:cxn ang="0">
                <a:pos x="connsiteX2" y="connsiteY2"/>
              </a:cxn>
            </a:cxnLst>
            <a:rect l="l" t="t" r="r" b="b"/>
            <a:pathLst>
              <a:path w="3226549" h="2525630">
                <a:moveTo>
                  <a:pt x="3226549" y="0"/>
                </a:moveTo>
                <a:cubicBezTo>
                  <a:pt x="3144906" y="27992"/>
                  <a:pt x="2295171" y="265801"/>
                  <a:pt x="1757413" y="686739"/>
                </a:cubicBezTo>
                <a:cubicBezTo>
                  <a:pt x="1219655" y="1107677"/>
                  <a:pt x="662793" y="2175455"/>
                  <a:pt x="0" y="2525630"/>
                </a:cubicBezTo>
              </a:path>
            </a:pathLst>
          </a:custGeom>
          <a:noFill/>
          <a:ln>
            <a:solidFill>
              <a:schemeClr val="bg1">
                <a:lumMod val="65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Freeform: Shape 51">
            <a:extLst>
              <a:ext uri="{FF2B5EF4-FFF2-40B4-BE49-F238E27FC236}">
                <a16:creationId xmlns:a16="http://schemas.microsoft.com/office/drawing/2014/main" id="{699B98E4-484F-4648-8D5C-4E90A38DACEA}"/>
              </a:ext>
            </a:extLst>
          </p:cNvPr>
          <p:cNvSpPr/>
          <p:nvPr/>
        </p:nvSpPr>
        <p:spPr>
          <a:xfrm>
            <a:off x="8078645" y="1444899"/>
            <a:ext cx="284252" cy="825953"/>
          </a:xfrm>
          <a:custGeom>
            <a:avLst/>
            <a:gdLst>
              <a:gd name="connsiteX0" fmla="*/ 307910 w 307910"/>
              <a:gd name="connsiteY0" fmla="*/ 0 h 447869"/>
              <a:gd name="connsiteX1" fmla="*/ 93306 w 307910"/>
              <a:gd name="connsiteY1" fmla="*/ 130629 h 447869"/>
              <a:gd name="connsiteX2" fmla="*/ 0 w 307910"/>
              <a:gd name="connsiteY2" fmla="*/ 447869 h 447869"/>
              <a:gd name="connsiteX0" fmla="*/ 1489010 w 1489010"/>
              <a:gd name="connsiteY0" fmla="*/ 61968 h 2205287"/>
              <a:gd name="connsiteX1" fmla="*/ 1274406 w 1489010"/>
              <a:gd name="connsiteY1" fmla="*/ 192597 h 2205287"/>
              <a:gd name="connsiteX2" fmla="*/ 0 w 1489010"/>
              <a:gd name="connsiteY2" fmla="*/ 2205287 h 2205287"/>
              <a:gd name="connsiteX0" fmla="*/ 2098706 w 2098706"/>
              <a:gd name="connsiteY0" fmla="*/ 0 h 2143319"/>
              <a:gd name="connsiteX1" fmla="*/ 45777 w 2098706"/>
              <a:gd name="connsiteY1" fmla="*/ 1673679 h 2143319"/>
              <a:gd name="connsiteX2" fmla="*/ 609696 w 2098706"/>
              <a:gd name="connsiteY2" fmla="*/ 2143319 h 2143319"/>
              <a:gd name="connsiteX0" fmla="*/ 2054506 w 2054506"/>
              <a:gd name="connsiteY0" fmla="*/ 0 h 2143319"/>
              <a:gd name="connsiteX1" fmla="*/ 1577 w 2054506"/>
              <a:gd name="connsiteY1" fmla="*/ 1673679 h 2143319"/>
              <a:gd name="connsiteX2" fmla="*/ 565496 w 2054506"/>
              <a:gd name="connsiteY2" fmla="*/ 2143319 h 2143319"/>
              <a:gd name="connsiteX0" fmla="*/ 114625 w 598643"/>
              <a:gd name="connsiteY0" fmla="*/ 0 h 685994"/>
              <a:gd name="connsiteX1" fmla="*/ 33371 w 598643"/>
              <a:gd name="connsiteY1" fmla="*/ 216354 h 685994"/>
              <a:gd name="connsiteX2" fmla="*/ 597290 w 598643"/>
              <a:gd name="connsiteY2" fmla="*/ 685994 h 685994"/>
              <a:gd name="connsiteX0" fmla="*/ 85269 w 161132"/>
              <a:gd name="connsiteY0" fmla="*/ 0 h 825953"/>
              <a:gd name="connsiteX1" fmla="*/ 4015 w 161132"/>
              <a:gd name="connsiteY1" fmla="*/ 216354 h 825953"/>
              <a:gd name="connsiteX2" fmla="*/ 157387 w 161132"/>
              <a:gd name="connsiteY2" fmla="*/ 825953 h 825953"/>
              <a:gd name="connsiteX0" fmla="*/ 85269 w 157387"/>
              <a:gd name="connsiteY0" fmla="*/ 0 h 825953"/>
              <a:gd name="connsiteX1" fmla="*/ 4015 w 157387"/>
              <a:gd name="connsiteY1" fmla="*/ 216354 h 825953"/>
              <a:gd name="connsiteX2" fmla="*/ 157387 w 157387"/>
              <a:gd name="connsiteY2" fmla="*/ 825953 h 825953"/>
              <a:gd name="connsiteX0" fmla="*/ 212597 w 284715"/>
              <a:gd name="connsiteY0" fmla="*/ 0 h 825953"/>
              <a:gd name="connsiteX1" fmla="*/ 715 w 284715"/>
              <a:gd name="connsiteY1" fmla="*/ 318990 h 825953"/>
              <a:gd name="connsiteX2" fmla="*/ 284715 w 284715"/>
              <a:gd name="connsiteY2" fmla="*/ 825953 h 825953"/>
              <a:gd name="connsiteX0" fmla="*/ 212134 w 284252"/>
              <a:gd name="connsiteY0" fmla="*/ 0 h 825953"/>
              <a:gd name="connsiteX1" fmla="*/ 252 w 284252"/>
              <a:gd name="connsiteY1" fmla="*/ 318990 h 825953"/>
              <a:gd name="connsiteX2" fmla="*/ 284252 w 284252"/>
              <a:gd name="connsiteY2" fmla="*/ 825953 h 825953"/>
            </a:gdLst>
            <a:ahLst/>
            <a:cxnLst>
              <a:cxn ang="0">
                <a:pos x="connsiteX0" y="connsiteY0"/>
              </a:cxn>
              <a:cxn ang="0">
                <a:pos x="connsiteX1" y="connsiteY1"/>
              </a:cxn>
              <a:cxn ang="0">
                <a:pos x="connsiteX2" y="connsiteY2"/>
              </a:cxn>
            </a:cxnLst>
            <a:rect l="l" t="t" r="r" b="b"/>
            <a:pathLst>
              <a:path w="284252" h="825953">
                <a:moveTo>
                  <a:pt x="212134" y="0"/>
                </a:moveTo>
                <a:cubicBezTo>
                  <a:pt x="130491" y="27992"/>
                  <a:pt x="6893" y="69364"/>
                  <a:pt x="252" y="318990"/>
                </a:cubicBezTo>
                <a:cubicBezTo>
                  <a:pt x="-6389" y="568616"/>
                  <a:pt x="119411" y="619125"/>
                  <a:pt x="284252" y="825953"/>
                </a:cubicBezTo>
              </a:path>
            </a:pathLst>
          </a:custGeom>
          <a:noFill/>
          <a:ln>
            <a:solidFill>
              <a:schemeClr val="bg1">
                <a:lumMod val="65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ontent Placeholder 2">
            <a:extLst>
              <a:ext uri="{FF2B5EF4-FFF2-40B4-BE49-F238E27FC236}">
                <a16:creationId xmlns:a16="http://schemas.microsoft.com/office/drawing/2014/main" id="{AF44C596-5FD0-4FAA-BDEA-8A6FF4E7B89D}"/>
              </a:ext>
            </a:extLst>
          </p:cNvPr>
          <p:cNvSpPr txBox="1">
            <a:spLocks/>
          </p:cNvSpPr>
          <p:nvPr/>
        </p:nvSpPr>
        <p:spPr>
          <a:xfrm>
            <a:off x="8043838" y="908749"/>
            <a:ext cx="3260410" cy="8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err="1">
                <a:solidFill>
                  <a:schemeClr val="bg1">
                    <a:lumMod val="75000"/>
                  </a:schemeClr>
                </a:solidFill>
                <a:sym typeface="Wingdings" panose="05000000000000000000" pitchFamily="2" charset="2"/>
              </a:rPr>
              <a:t>Each</a:t>
            </a:r>
            <a:r>
              <a:rPr lang="fr-FR" dirty="0">
                <a:solidFill>
                  <a:schemeClr val="bg1">
                    <a:lumMod val="75000"/>
                  </a:schemeClr>
                </a:solidFill>
                <a:sym typeface="Wingdings" panose="05000000000000000000" pitchFamily="2" charset="2"/>
              </a:rPr>
              <a:t> point </a:t>
            </a:r>
            <a:r>
              <a:rPr lang="fr-FR" dirty="0" err="1">
                <a:solidFill>
                  <a:schemeClr val="bg1">
                    <a:lumMod val="75000"/>
                  </a:schemeClr>
                </a:solidFill>
                <a:sym typeface="Wingdings" panose="05000000000000000000" pitchFamily="2" charset="2"/>
              </a:rPr>
              <a:t>is</a:t>
            </a:r>
            <a:r>
              <a:rPr lang="fr-FR" dirty="0">
                <a:solidFill>
                  <a:schemeClr val="bg1">
                    <a:lumMod val="75000"/>
                  </a:schemeClr>
                </a:solidFill>
                <a:sym typeface="Wingdings" panose="05000000000000000000" pitchFamily="2" charset="2"/>
              </a:rPr>
              <a:t> a </a:t>
            </a:r>
            <a:r>
              <a:rPr lang="fr-FR" dirty="0" err="1">
                <a:solidFill>
                  <a:schemeClr val="bg1">
                    <a:lumMod val="75000"/>
                  </a:schemeClr>
                </a:solidFill>
                <a:sym typeface="Wingdings" panose="05000000000000000000" pitchFamily="2" charset="2"/>
              </a:rPr>
              <a:t>valid</a:t>
            </a:r>
            <a:r>
              <a:rPr lang="fr-FR" dirty="0">
                <a:solidFill>
                  <a:schemeClr val="bg1">
                    <a:lumMod val="75000"/>
                  </a:schemeClr>
                </a:solidFill>
                <a:sym typeface="Wingdings" panose="05000000000000000000" pitchFamily="2" charset="2"/>
              </a:rPr>
              <a:t> </a:t>
            </a:r>
            <a:r>
              <a:rPr lang="fr-FR" dirty="0" err="1">
                <a:solidFill>
                  <a:schemeClr val="bg1">
                    <a:lumMod val="75000"/>
                  </a:schemeClr>
                </a:solidFill>
                <a:sym typeface="Wingdings" panose="05000000000000000000" pitchFamily="2" charset="2"/>
              </a:rPr>
              <a:t>strategy</a:t>
            </a:r>
            <a:endParaRPr lang="fr-FR" dirty="0">
              <a:solidFill>
                <a:schemeClr val="bg1">
                  <a:lumMod val="75000"/>
                </a:schemeClr>
              </a:solidFill>
              <a:sym typeface="Wingdings" panose="05000000000000000000" pitchFamily="2" charset="2"/>
            </a:endParaRPr>
          </a:p>
        </p:txBody>
      </p:sp>
      <p:sp>
        <p:nvSpPr>
          <p:cNvPr id="2" name="Title 1">
            <a:extLst>
              <a:ext uri="{FF2B5EF4-FFF2-40B4-BE49-F238E27FC236}">
                <a16:creationId xmlns:a16="http://schemas.microsoft.com/office/drawing/2014/main" id="{ED465982-A65C-4B83-999B-1DAD39023FEB}"/>
              </a:ext>
            </a:extLst>
          </p:cNvPr>
          <p:cNvSpPr>
            <a:spLocks noGrp="1"/>
          </p:cNvSpPr>
          <p:nvPr>
            <p:ph type="title"/>
          </p:nvPr>
        </p:nvSpPr>
        <p:spPr/>
        <p:txBody>
          <a:bodyPr/>
          <a:lstStyle/>
          <a:p>
            <a:r>
              <a:rPr lang="fr-FR" dirty="0" err="1"/>
              <a:t>Phenotypes</a:t>
            </a:r>
            <a:r>
              <a:rPr lang="fr-FR" dirty="0"/>
              <a:t> and </a:t>
            </a:r>
            <a:r>
              <a:rPr lang="fr-FR" dirty="0" err="1"/>
              <a:t>strategies</a:t>
            </a:r>
            <a:endParaRPr lang="en-GB" dirty="0"/>
          </a:p>
        </p:txBody>
      </p:sp>
      <p:sp>
        <p:nvSpPr>
          <p:cNvPr id="42" name="Slide Number Placeholder 41">
            <a:extLst>
              <a:ext uri="{FF2B5EF4-FFF2-40B4-BE49-F238E27FC236}">
                <a16:creationId xmlns:a16="http://schemas.microsoft.com/office/drawing/2014/main" id="{EE359448-BCE9-4787-AE0D-C7F1E42310C2}"/>
              </a:ext>
            </a:extLst>
          </p:cNvPr>
          <p:cNvSpPr>
            <a:spLocks noGrp="1"/>
          </p:cNvSpPr>
          <p:nvPr>
            <p:ph type="sldNum" sz="quarter" idx="12"/>
          </p:nvPr>
        </p:nvSpPr>
        <p:spPr/>
        <p:txBody>
          <a:bodyPr/>
          <a:lstStyle/>
          <a:p>
            <a:fld id="{34BA187E-3B1D-49CC-A6C2-74DAB6A28C99}" type="slidenum">
              <a:rPr lang="en-GB" smtClean="0"/>
              <a:t>27</a:t>
            </a:fld>
            <a:endParaRPr lang="en-GB"/>
          </a:p>
        </p:txBody>
      </p:sp>
      <p:sp>
        <p:nvSpPr>
          <p:cNvPr id="43" name="Footer Placeholder 42">
            <a:extLst>
              <a:ext uri="{FF2B5EF4-FFF2-40B4-BE49-F238E27FC236}">
                <a16:creationId xmlns:a16="http://schemas.microsoft.com/office/drawing/2014/main" id="{B0A7AF94-FD15-4428-862F-491904018E4D}"/>
              </a:ext>
            </a:extLst>
          </p:cNvPr>
          <p:cNvSpPr>
            <a:spLocks noGrp="1"/>
          </p:cNvSpPr>
          <p:nvPr>
            <p:ph type="ftr" sz="quarter" idx="11"/>
          </p:nvPr>
        </p:nvSpPr>
        <p:spPr/>
        <p:txBody>
          <a:bodyPr/>
          <a:lstStyle/>
          <a:p>
            <a:r>
              <a:rPr lang="fr-FR" dirty="0"/>
              <a:t>Model</a:t>
            </a:r>
            <a:endParaRPr lang="en-GB" dirty="0"/>
          </a:p>
        </p:txBody>
      </p:sp>
      <p:sp>
        <p:nvSpPr>
          <p:cNvPr id="45" name="Content Placeholder 2">
            <a:extLst>
              <a:ext uri="{FF2B5EF4-FFF2-40B4-BE49-F238E27FC236}">
                <a16:creationId xmlns:a16="http://schemas.microsoft.com/office/drawing/2014/main" id="{4912C4BA-2E79-4AC4-A9E2-F60544B7C9E7}"/>
              </a:ext>
            </a:extLst>
          </p:cNvPr>
          <p:cNvSpPr>
            <a:spLocks noGrp="1"/>
          </p:cNvSpPr>
          <p:nvPr>
            <p:ph sz="half" idx="1"/>
          </p:nvPr>
        </p:nvSpPr>
        <p:spPr>
          <a:xfrm>
            <a:off x="1759569" y="3078141"/>
            <a:ext cx="986971" cy="473118"/>
          </a:xfrm>
        </p:spPr>
        <p:txBody>
          <a:bodyPr>
            <a:normAutofit lnSpcReduction="10000"/>
          </a:bodyPr>
          <a:lstStyle/>
          <a:p>
            <a:pPr marL="0" indent="0" algn="ctr">
              <a:buNone/>
            </a:pPr>
            <a:r>
              <a:rPr lang="fr-FR" dirty="0"/>
              <a:t>PAS</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46" name="Content Placeholder 2">
            <a:extLst>
              <a:ext uri="{FF2B5EF4-FFF2-40B4-BE49-F238E27FC236}">
                <a16:creationId xmlns:a16="http://schemas.microsoft.com/office/drawing/2014/main" id="{AD33B15D-277C-437B-82BB-7BCBC3104C91}"/>
              </a:ext>
            </a:extLst>
          </p:cNvPr>
          <p:cNvSpPr txBox="1">
            <a:spLocks/>
          </p:cNvSpPr>
          <p:nvPr/>
        </p:nvSpPr>
        <p:spPr>
          <a:xfrm>
            <a:off x="3585909" y="5067732"/>
            <a:ext cx="986971" cy="4731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t>PAR</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47" name="Content Placeholder 2">
            <a:extLst>
              <a:ext uri="{FF2B5EF4-FFF2-40B4-BE49-F238E27FC236}">
                <a16:creationId xmlns:a16="http://schemas.microsoft.com/office/drawing/2014/main" id="{E1C65802-8A91-441D-8B0F-6976499D69A6}"/>
              </a:ext>
            </a:extLst>
          </p:cNvPr>
          <p:cNvSpPr txBox="1">
            <a:spLocks/>
          </p:cNvSpPr>
          <p:nvPr/>
        </p:nvSpPr>
        <p:spPr>
          <a:xfrm>
            <a:off x="628334" y="5654632"/>
            <a:ext cx="2262470" cy="7017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err="1"/>
              <a:t>Root:Shoot</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49" name="Oval 48">
            <a:extLst>
              <a:ext uri="{FF2B5EF4-FFF2-40B4-BE49-F238E27FC236}">
                <a16:creationId xmlns:a16="http://schemas.microsoft.com/office/drawing/2014/main" id="{6E1F4418-B1FC-47CA-9D55-1462BAE3FE75}"/>
              </a:ext>
            </a:extLst>
          </p:cNvPr>
          <p:cNvSpPr/>
          <p:nvPr/>
        </p:nvSpPr>
        <p:spPr>
          <a:xfrm>
            <a:off x="8280654" y="2126464"/>
            <a:ext cx="822573" cy="822573"/>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Content Placeholder 5">
            <a:extLst>
              <a:ext uri="{FF2B5EF4-FFF2-40B4-BE49-F238E27FC236}">
                <a16:creationId xmlns:a16="http://schemas.microsoft.com/office/drawing/2014/main" id="{5E38C8F7-E0D9-4D9D-87EB-EC53CD9AD791}"/>
              </a:ext>
            </a:extLst>
          </p:cNvPr>
          <p:cNvSpPr txBox="1">
            <a:spLocks/>
          </p:cNvSpPr>
          <p:nvPr/>
        </p:nvSpPr>
        <p:spPr>
          <a:xfrm>
            <a:off x="7328579" y="5539619"/>
            <a:ext cx="4025221" cy="8707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dirty="0">
                <a:sym typeface="Wingdings" panose="05000000000000000000" pitchFamily="2" charset="2"/>
              </a:rPr>
              <a:t> </a:t>
            </a:r>
            <a:r>
              <a:rPr lang="fr-FR" sz="2400" dirty="0" err="1">
                <a:sym typeface="Wingdings" panose="05000000000000000000" pitchFamily="2" charset="2"/>
              </a:rPr>
              <a:t>sample</a:t>
            </a:r>
            <a:r>
              <a:rPr lang="fr-FR" sz="2400" dirty="0">
                <a:sym typeface="Wingdings" panose="05000000000000000000" pitchFamily="2" charset="2"/>
              </a:rPr>
              <a:t> diverse </a:t>
            </a:r>
            <a:r>
              <a:rPr lang="fr-FR" sz="2400" dirty="0" err="1">
                <a:sym typeface="Wingdings" panose="05000000000000000000" pitchFamily="2" charset="2"/>
              </a:rPr>
              <a:t>strategies</a:t>
            </a:r>
            <a:r>
              <a:rPr lang="fr-FR" sz="2400" dirty="0">
                <a:sym typeface="Wingdings" panose="05000000000000000000" pitchFamily="2" charset="2"/>
              </a:rPr>
              <a:t> in a </a:t>
            </a:r>
            <a:r>
              <a:rPr lang="fr-FR" sz="2400" dirty="0" err="1">
                <a:sym typeface="Wingdings" panose="05000000000000000000" pitchFamily="2" charset="2"/>
              </a:rPr>
              <a:t>continuous</a:t>
            </a:r>
            <a:r>
              <a:rPr lang="fr-FR" sz="2400" dirty="0">
                <a:sym typeface="Wingdings" panose="05000000000000000000" pitchFamily="2" charset="2"/>
              </a:rPr>
              <a:t> </a:t>
            </a:r>
            <a:r>
              <a:rPr lang="fr-FR" sz="2400" dirty="0" err="1">
                <a:sym typeface="Wingdings" panose="05000000000000000000" pitchFamily="2" charset="2"/>
              </a:rPr>
              <a:t>space</a:t>
            </a:r>
            <a:endParaRPr lang="fr-FR" sz="2400" dirty="0"/>
          </a:p>
        </p:txBody>
      </p:sp>
    </p:spTree>
    <p:extLst>
      <p:ext uri="{BB962C8B-B14F-4D97-AF65-F5344CB8AC3E}">
        <p14:creationId xmlns:p14="http://schemas.microsoft.com/office/powerpoint/2010/main" val="63742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805DEF-0CF1-4559-95CB-D43FA5506CD0}"/>
              </a:ext>
            </a:extLst>
          </p:cNvPr>
          <p:cNvPicPr>
            <a:picLocks noChangeAspect="1"/>
          </p:cNvPicPr>
          <p:nvPr/>
        </p:nvPicPr>
        <p:blipFill>
          <a:blip r:embed="rId2"/>
          <a:stretch>
            <a:fillRect/>
          </a:stretch>
        </p:blipFill>
        <p:spPr>
          <a:xfrm>
            <a:off x="1921582" y="1974474"/>
            <a:ext cx="3587447" cy="3566376"/>
          </a:xfrm>
          <a:prstGeom prst="rect">
            <a:avLst/>
          </a:prstGeom>
        </p:spPr>
      </p:pic>
      <p:sp>
        <p:nvSpPr>
          <p:cNvPr id="2" name="Title 1">
            <a:extLst>
              <a:ext uri="{FF2B5EF4-FFF2-40B4-BE49-F238E27FC236}">
                <a16:creationId xmlns:a16="http://schemas.microsoft.com/office/drawing/2014/main" id="{ED465982-A65C-4B83-999B-1DAD39023FEB}"/>
              </a:ext>
            </a:extLst>
          </p:cNvPr>
          <p:cNvSpPr>
            <a:spLocks noGrp="1"/>
          </p:cNvSpPr>
          <p:nvPr>
            <p:ph type="title"/>
          </p:nvPr>
        </p:nvSpPr>
        <p:spPr/>
        <p:txBody>
          <a:bodyPr/>
          <a:lstStyle/>
          <a:p>
            <a:r>
              <a:rPr lang="fr-FR" dirty="0" err="1"/>
              <a:t>Phenotypes</a:t>
            </a:r>
            <a:r>
              <a:rPr lang="fr-FR" dirty="0"/>
              <a:t> and </a:t>
            </a:r>
            <a:r>
              <a:rPr lang="fr-FR" dirty="0" err="1"/>
              <a:t>strategies</a:t>
            </a:r>
            <a:endParaRPr lang="en-GB" dirty="0"/>
          </a:p>
        </p:txBody>
      </p:sp>
      <p:sp>
        <p:nvSpPr>
          <p:cNvPr id="42" name="Slide Number Placeholder 41">
            <a:extLst>
              <a:ext uri="{FF2B5EF4-FFF2-40B4-BE49-F238E27FC236}">
                <a16:creationId xmlns:a16="http://schemas.microsoft.com/office/drawing/2014/main" id="{EE359448-BCE9-4787-AE0D-C7F1E42310C2}"/>
              </a:ext>
            </a:extLst>
          </p:cNvPr>
          <p:cNvSpPr>
            <a:spLocks noGrp="1"/>
          </p:cNvSpPr>
          <p:nvPr>
            <p:ph type="sldNum" sz="quarter" idx="12"/>
          </p:nvPr>
        </p:nvSpPr>
        <p:spPr/>
        <p:txBody>
          <a:bodyPr/>
          <a:lstStyle/>
          <a:p>
            <a:fld id="{34BA187E-3B1D-49CC-A6C2-74DAB6A28C99}" type="slidenum">
              <a:rPr lang="en-GB" smtClean="0"/>
              <a:t>28</a:t>
            </a:fld>
            <a:endParaRPr lang="en-GB"/>
          </a:p>
        </p:txBody>
      </p:sp>
      <p:sp>
        <p:nvSpPr>
          <p:cNvPr id="43" name="Footer Placeholder 42">
            <a:extLst>
              <a:ext uri="{FF2B5EF4-FFF2-40B4-BE49-F238E27FC236}">
                <a16:creationId xmlns:a16="http://schemas.microsoft.com/office/drawing/2014/main" id="{B0A7AF94-FD15-4428-862F-491904018E4D}"/>
              </a:ext>
            </a:extLst>
          </p:cNvPr>
          <p:cNvSpPr>
            <a:spLocks noGrp="1"/>
          </p:cNvSpPr>
          <p:nvPr>
            <p:ph type="ftr" sz="quarter" idx="11"/>
          </p:nvPr>
        </p:nvSpPr>
        <p:spPr/>
        <p:txBody>
          <a:bodyPr/>
          <a:lstStyle/>
          <a:p>
            <a:r>
              <a:rPr lang="fr-FR" dirty="0"/>
              <a:t>Model</a:t>
            </a:r>
            <a:endParaRPr lang="en-GB" dirty="0"/>
          </a:p>
        </p:txBody>
      </p:sp>
      <p:sp>
        <p:nvSpPr>
          <p:cNvPr id="45" name="Content Placeholder 2">
            <a:extLst>
              <a:ext uri="{FF2B5EF4-FFF2-40B4-BE49-F238E27FC236}">
                <a16:creationId xmlns:a16="http://schemas.microsoft.com/office/drawing/2014/main" id="{4912C4BA-2E79-4AC4-A9E2-F60544B7C9E7}"/>
              </a:ext>
            </a:extLst>
          </p:cNvPr>
          <p:cNvSpPr>
            <a:spLocks noGrp="1"/>
          </p:cNvSpPr>
          <p:nvPr>
            <p:ph sz="half" idx="1"/>
          </p:nvPr>
        </p:nvSpPr>
        <p:spPr>
          <a:xfrm>
            <a:off x="1619610" y="3429000"/>
            <a:ext cx="986971" cy="473118"/>
          </a:xfrm>
        </p:spPr>
        <p:txBody>
          <a:bodyPr>
            <a:normAutofit lnSpcReduction="10000"/>
          </a:bodyPr>
          <a:lstStyle/>
          <a:p>
            <a:pPr marL="0" indent="0" algn="ctr">
              <a:buNone/>
            </a:pPr>
            <a:r>
              <a:rPr lang="fr-FR" dirty="0"/>
              <a:t>PAS</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46" name="Content Placeholder 2">
            <a:extLst>
              <a:ext uri="{FF2B5EF4-FFF2-40B4-BE49-F238E27FC236}">
                <a16:creationId xmlns:a16="http://schemas.microsoft.com/office/drawing/2014/main" id="{AD33B15D-277C-437B-82BB-7BCBC3104C91}"/>
              </a:ext>
            </a:extLst>
          </p:cNvPr>
          <p:cNvSpPr txBox="1">
            <a:spLocks/>
          </p:cNvSpPr>
          <p:nvPr/>
        </p:nvSpPr>
        <p:spPr>
          <a:xfrm>
            <a:off x="3585909" y="5067732"/>
            <a:ext cx="986971" cy="4731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t>PAR</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47" name="Content Placeholder 2">
            <a:extLst>
              <a:ext uri="{FF2B5EF4-FFF2-40B4-BE49-F238E27FC236}">
                <a16:creationId xmlns:a16="http://schemas.microsoft.com/office/drawing/2014/main" id="{E1C65802-8A91-441D-8B0F-6976499D69A6}"/>
              </a:ext>
            </a:extLst>
          </p:cNvPr>
          <p:cNvSpPr txBox="1">
            <a:spLocks/>
          </p:cNvSpPr>
          <p:nvPr/>
        </p:nvSpPr>
        <p:spPr>
          <a:xfrm>
            <a:off x="628334" y="5654632"/>
            <a:ext cx="2262470" cy="7017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err="1"/>
              <a:t>Root:Shoot</a:t>
            </a:r>
            <a:endParaRPr lang="fr-FR" dirty="0">
              <a:sym typeface="Wingdings" panose="05000000000000000000" pitchFamily="2" charset="2"/>
            </a:endParaRPr>
          </a:p>
          <a:p>
            <a:pPr algn="ctr">
              <a:buFontTx/>
              <a:buChar char="-"/>
            </a:pPr>
            <a:endParaRPr lang="fr-FR" dirty="0">
              <a:sym typeface="Wingdings" panose="05000000000000000000" pitchFamily="2" charset="2"/>
            </a:endParaRPr>
          </a:p>
        </p:txBody>
      </p:sp>
      <p:sp>
        <p:nvSpPr>
          <p:cNvPr id="56" name="Content Placeholder 5">
            <a:extLst>
              <a:ext uri="{FF2B5EF4-FFF2-40B4-BE49-F238E27FC236}">
                <a16:creationId xmlns:a16="http://schemas.microsoft.com/office/drawing/2014/main" id="{5E38C8F7-E0D9-4D9D-87EB-EC53CD9AD791}"/>
              </a:ext>
            </a:extLst>
          </p:cNvPr>
          <p:cNvSpPr txBox="1">
            <a:spLocks/>
          </p:cNvSpPr>
          <p:nvPr/>
        </p:nvSpPr>
        <p:spPr>
          <a:xfrm>
            <a:off x="7069161" y="3000372"/>
            <a:ext cx="4284639" cy="20922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3200" dirty="0" err="1">
                <a:sym typeface="Wingdings" panose="05000000000000000000" pitchFamily="2" charset="2"/>
              </a:rPr>
              <a:t>Plasticity</a:t>
            </a:r>
            <a:r>
              <a:rPr lang="fr-FR" sz="3200" dirty="0">
                <a:sym typeface="Wingdings" panose="05000000000000000000" pitchFamily="2" charset="2"/>
              </a:rPr>
              <a:t> </a:t>
            </a:r>
            <a:r>
              <a:rPr lang="fr-FR" sz="3200" dirty="0" err="1">
                <a:sym typeface="Wingdings" panose="05000000000000000000" pitchFamily="2" charset="2"/>
              </a:rPr>
              <a:t>allows</a:t>
            </a:r>
            <a:r>
              <a:rPr lang="fr-FR" sz="3200" dirty="0">
                <a:sym typeface="Wingdings" panose="05000000000000000000" pitchFamily="2" charset="2"/>
              </a:rPr>
              <a:t> plant to move </a:t>
            </a:r>
            <a:r>
              <a:rPr lang="fr-FR" sz="3200" dirty="0" err="1">
                <a:sym typeface="Wingdings" panose="05000000000000000000" pitchFamily="2" charset="2"/>
              </a:rPr>
              <a:t>within</a:t>
            </a:r>
            <a:r>
              <a:rPr lang="fr-FR" sz="3200" dirty="0">
                <a:sym typeface="Wingdings" panose="05000000000000000000" pitchFamily="2" charset="2"/>
              </a:rPr>
              <a:t> </a:t>
            </a:r>
            <a:r>
              <a:rPr lang="fr-FR" sz="3200" dirty="0" err="1">
                <a:sym typeface="Wingdings" panose="05000000000000000000" pitchFamily="2" charset="2"/>
              </a:rPr>
              <a:t>this</a:t>
            </a:r>
            <a:r>
              <a:rPr lang="fr-FR" sz="3200" dirty="0">
                <a:sym typeface="Wingdings" panose="05000000000000000000" pitchFamily="2" charset="2"/>
              </a:rPr>
              <a:t> </a:t>
            </a:r>
            <a:r>
              <a:rPr lang="fr-FR" sz="3200" dirty="0" err="1">
                <a:sym typeface="Wingdings" panose="05000000000000000000" pitchFamily="2" charset="2"/>
              </a:rPr>
              <a:t>closed</a:t>
            </a:r>
            <a:r>
              <a:rPr lang="fr-FR" sz="3200" dirty="0">
                <a:sym typeface="Wingdings" panose="05000000000000000000" pitchFamily="2" charset="2"/>
              </a:rPr>
              <a:t> </a:t>
            </a:r>
            <a:r>
              <a:rPr lang="fr-FR" sz="3200" dirty="0" err="1">
                <a:sym typeface="Wingdings" panose="05000000000000000000" pitchFamily="2" charset="2"/>
              </a:rPr>
              <a:t>space</a:t>
            </a:r>
            <a:r>
              <a:rPr lang="fr-FR" sz="3200" dirty="0">
                <a:sym typeface="Wingdings" panose="05000000000000000000" pitchFamily="2" charset="2"/>
              </a:rPr>
              <a:t>,</a:t>
            </a:r>
          </a:p>
          <a:p>
            <a:pPr marL="0" indent="0">
              <a:buFont typeface="Arial" panose="020B0604020202020204" pitchFamily="34" charset="0"/>
              <a:buNone/>
            </a:pPr>
            <a:r>
              <a:rPr lang="fr-FR" sz="3200" dirty="0">
                <a:sym typeface="Wingdings" panose="05000000000000000000" pitchFamily="2" charset="2"/>
              </a:rPr>
              <a:t>but </a:t>
            </a:r>
            <a:r>
              <a:rPr lang="fr-FR" sz="3200" dirty="0" err="1">
                <a:sym typeface="Wingdings" panose="05000000000000000000" pitchFamily="2" charset="2"/>
              </a:rPr>
              <a:t>it</a:t>
            </a:r>
            <a:r>
              <a:rPr lang="fr-FR" sz="3200" dirty="0">
                <a:sym typeface="Wingdings" panose="05000000000000000000" pitchFamily="2" charset="2"/>
              </a:rPr>
              <a:t> </a:t>
            </a:r>
            <a:r>
              <a:rPr lang="fr-FR" sz="3200" dirty="0" err="1">
                <a:sym typeface="Wingdings" panose="05000000000000000000" pitchFamily="2" charset="2"/>
              </a:rPr>
              <a:t>needs</a:t>
            </a:r>
            <a:r>
              <a:rPr lang="fr-FR" sz="3200" dirty="0">
                <a:sym typeface="Wingdings" panose="05000000000000000000" pitchFamily="2" charset="2"/>
              </a:rPr>
              <a:t> </a:t>
            </a:r>
            <a:r>
              <a:rPr lang="fr-FR" sz="3200" dirty="0" err="1">
                <a:solidFill>
                  <a:schemeClr val="accent2"/>
                </a:solidFill>
                <a:sym typeface="Wingdings" panose="05000000000000000000" pitchFamily="2" charset="2"/>
              </a:rPr>
              <a:t>rules</a:t>
            </a:r>
            <a:r>
              <a:rPr lang="fr-FR" sz="3200" dirty="0">
                <a:solidFill>
                  <a:schemeClr val="accent2"/>
                </a:solidFill>
                <a:sym typeface="Wingdings" panose="05000000000000000000" pitchFamily="2" charset="2"/>
              </a:rPr>
              <a:t>.</a:t>
            </a:r>
            <a:endParaRPr lang="fr-FR" sz="3200" dirty="0"/>
          </a:p>
        </p:txBody>
      </p:sp>
    </p:spTree>
    <p:extLst>
      <p:ext uri="{BB962C8B-B14F-4D97-AF65-F5344CB8AC3E}">
        <p14:creationId xmlns:p14="http://schemas.microsoft.com/office/powerpoint/2010/main" val="2244045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A037CF-0087-425F-9A72-DEE432FB3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673" y="1801936"/>
            <a:ext cx="6800763" cy="4443165"/>
          </a:xfrm>
          <a:prstGeom prst="rect">
            <a:avLst/>
          </a:prstGeom>
        </p:spPr>
      </p:pic>
      <p:sp>
        <p:nvSpPr>
          <p:cNvPr id="2" name="Title 1">
            <a:extLst>
              <a:ext uri="{FF2B5EF4-FFF2-40B4-BE49-F238E27FC236}">
                <a16:creationId xmlns:a16="http://schemas.microsoft.com/office/drawing/2014/main" id="{2CFAD607-BAEB-45F5-ACA6-29A4D21ABD05}"/>
              </a:ext>
            </a:extLst>
          </p:cNvPr>
          <p:cNvSpPr>
            <a:spLocks noGrp="1"/>
          </p:cNvSpPr>
          <p:nvPr>
            <p:ph type="title"/>
          </p:nvPr>
        </p:nvSpPr>
        <p:spPr/>
        <p:txBody>
          <a:bodyPr/>
          <a:lstStyle/>
          <a:p>
            <a:r>
              <a:rPr lang="fr-FR" dirty="0" err="1"/>
              <a:t>Plasticity</a:t>
            </a:r>
            <a:r>
              <a:rPr lang="fr-FR" dirty="0"/>
              <a:t>: the </a:t>
            </a:r>
            <a:r>
              <a:rPr lang="fr-FR" dirty="0" err="1"/>
              <a:t>functional</a:t>
            </a:r>
            <a:r>
              <a:rPr lang="fr-FR" dirty="0"/>
              <a:t> </a:t>
            </a:r>
            <a:r>
              <a:rPr lang="fr-FR" dirty="0" err="1"/>
              <a:t>equilibrium</a:t>
            </a:r>
            <a:endParaRPr lang="en-GB" dirty="0"/>
          </a:p>
        </p:txBody>
      </p:sp>
      <p:sp>
        <p:nvSpPr>
          <p:cNvPr id="6" name="Content Placeholder 5">
            <a:extLst>
              <a:ext uri="{FF2B5EF4-FFF2-40B4-BE49-F238E27FC236}">
                <a16:creationId xmlns:a16="http://schemas.microsoft.com/office/drawing/2014/main" id="{5FDBA5A3-4C58-47FD-97B1-3EEEB5310175}"/>
              </a:ext>
            </a:extLst>
          </p:cNvPr>
          <p:cNvSpPr>
            <a:spLocks noGrp="1"/>
          </p:cNvSpPr>
          <p:nvPr>
            <p:ph idx="1"/>
          </p:nvPr>
        </p:nvSpPr>
        <p:spPr>
          <a:xfrm>
            <a:off x="5505061" y="2048647"/>
            <a:ext cx="6447451" cy="1741558"/>
          </a:xfrm>
        </p:spPr>
        <p:txBody>
          <a:bodyPr>
            <a:normAutofit/>
          </a:bodyPr>
          <a:lstStyle/>
          <a:p>
            <a:pPr marL="0" indent="0">
              <a:buNone/>
            </a:pPr>
            <a:r>
              <a:rPr lang="fr-FR" sz="2400" dirty="0"/>
              <a:t>Objective </a:t>
            </a:r>
            <a:r>
              <a:rPr lang="fr-FR" sz="2400" dirty="0" err="1"/>
              <a:t>function</a:t>
            </a:r>
            <a:r>
              <a:rPr lang="fr-FR" sz="2400" dirty="0"/>
              <a:t>: </a:t>
            </a:r>
            <a:r>
              <a:rPr lang="fr-FR" sz="2400" dirty="0">
                <a:solidFill>
                  <a:schemeClr val="accent3"/>
                </a:solidFill>
              </a:rPr>
              <a:t>root </a:t>
            </a:r>
            <a:r>
              <a:rPr lang="fr-FR" sz="2400" dirty="0" err="1">
                <a:solidFill>
                  <a:schemeClr val="accent3"/>
                </a:solidFill>
              </a:rPr>
              <a:t>activity</a:t>
            </a:r>
            <a:r>
              <a:rPr lang="fr-FR" sz="2400" dirty="0"/>
              <a:t> = </a:t>
            </a:r>
            <a:r>
              <a:rPr lang="fr-FR" sz="2400" dirty="0">
                <a:solidFill>
                  <a:schemeClr val="accent2"/>
                </a:solidFill>
              </a:rPr>
              <a:t>shoot </a:t>
            </a:r>
            <a:r>
              <a:rPr lang="fr-FR" sz="2400" dirty="0" err="1">
                <a:solidFill>
                  <a:schemeClr val="accent2"/>
                </a:solidFill>
              </a:rPr>
              <a:t>activity</a:t>
            </a:r>
            <a:endParaRPr lang="fr-FR" sz="2400" dirty="0">
              <a:solidFill>
                <a:schemeClr val="accent2"/>
              </a:solidFill>
            </a:endParaRPr>
          </a:p>
          <a:p>
            <a:pPr marL="0" indent="0">
              <a:buNone/>
            </a:pPr>
            <a:r>
              <a:rPr lang="fr-FR" sz="2400" dirty="0"/>
              <a:t>Plastic dimension: </a:t>
            </a:r>
            <a:r>
              <a:rPr lang="fr-FR" sz="2400" dirty="0" err="1"/>
              <a:t>Root:Shoot</a:t>
            </a:r>
            <a:r>
              <a:rPr lang="fr-FR" sz="2400" dirty="0"/>
              <a:t> ratio</a:t>
            </a:r>
          </a:p>
          <a:p>
            <a:pPr marL="0" indent="0">
              <a:buNone/>
            </a:pPr>
            <a:r>
              <a:rPr lang="fr-FR" sz="2400" dirty="0"/>
              <a:t>Assumption: </a:t>
            </a:r>
            <a:r>
              <a:rPr lang="fr-FR" sz="2400" dirty="0" err="1"/>
              <a:t>tomorrow</a:t>
            </a:r>
            <a:r>
              <a:rPr lang="fr-FR" sz="2400" dirty="0"/>
              <a:t> </a:t>
            </a:r>
            <a:r>
              <a:rPr lang="fr-FR" sz="2400" dirty="0" err="1"/>
              <a:t>same</a:t>
            </a:r>
            <a:r>
              <a:rPr lang="fr-FR" sz="2400" dirty="0"/>
              <a:t> as </a:t>
            </a:r>
            <a:r>
              <a:rPr lang="fr-FR" sz="2400" dirty="0" err="1"/>
              <a:t>today</a:t>
            </a:r>
            <a:endParaRPr lang="fr-FR" sz="2400" dirty="0"/>
          </a:p>
        </p:txBody>
      </p:sp>
      <p:sp>
        <p:nvSpPr>
          <p:cNvPr id="9" name="Rectangle 8">
            <a:extLst>
              <a:ext uri="{FF2B5EF4-FFF2-40B4-BE49-F238E27FC236}">
                <a16:creationId xmlns:a16="http://schemas.microsoft.com/office/drawing/2014/main" id="{9E6AE7A8-7492-48CF-AF0C-EE21CBB84578}"/>
              </a:ext>
            </a:extLst>
          </p:cNvPr>
          <p:cNvSpPr/>
          <p:nvPr/>
        </p:nvSpPr>
        <p:spPr>
          <a:xfrm>
            <a:off x="7127695" y="3620480"/>
            <a:ext cx="4511856" cy="996170"/>
          </a:xfrm>
          <a:prstGeom prst="rect">
            <a:avLst/>
          </a:prstGeom>
        </p:spPr>
        <p:txBody>
          <a:bodyPr wrap="square">
            <a:spAutoFit/>
          </a:bodyPr>
          <a:lstStyle/>
          <a:p>
            <a:pPr lvl="0" algn="ctr">
              <a:lnSpc>
                <a:spcPct val="90000"/>
              </a:lnSpc>
              <a:spcBef>
                <a:spcPts val="1000"/>
              </a:spcBef>
            </a:pPr>
            <a:r>
              <a:rPr lang="fr-FR" sz="3200" dirty="0">
                <a:solidFill>
                  <a:prstClr val="black">
                    <a:lumMod val="75000"/>
                    <a:lumOff val="25000"/>
                  </a:prstClr>
                </a:solidFill>
              </a:rPr>
              <a:t>« </a:t>
            </a:r>
            <a:r>
              <a:rPr lang="fr-FR" sz="3200" dirty="0" err="1">
                <a:solidFill>
                  <a:prstClr val="black">
                    <a:lumMod val="75000"/>
                    <a:lumOff val="25000"/>
                  </a:prstClr>
                </a:solidFill>
              </a:rPr>
              <a:t>fixed-equilibrium</a:t>
            </a:r>
            <a:r>
              <a:rPr lang="fr-FR" sz="3200" dirty="0">
                <a:solidFill>
                  <a:prstClr val="black">
                    <a:lumMod val="75000"/>
                    <a:lumOff val="25000"/>
                  </a:prstClr>
                </a:solidFill>
              </a:rPr>
              <a:t> »</a:t>
            </a:r>
          </a:p>
          <a:p>
            <a:pPr lvl="0" algn="ctr">
              <a:lnSpc>
                <a:spcPct val="90000"/>
              </a:lnSpc>
              <a:spcBef>
                <a:spcPts val="1000"/>
              </a:spcBef>
            </a:pPr>
            <a:r>
              <a:rPr lang="fr-FR" sz="2400" dirty="0">
                <a:solidFill>
                  <a:prstClr val="black">
                    <a:lumMod val="75000"/>
                    <a:lumOff val="25000"/>
                  </a:prstClr>
                </a:solidFill>
              </a:rPr>
              <a:t>= changes in </a:t>
            </a:r>
            <a:r>
              <a:rPr lang="fr-FR" sz="2400" dirty="0" err="1">
                <a:solidFill>
                  <a:prstClr val="black">
                    <a:lumMod val="75000"/>
                    <a:lumOff val="25000"/>
                  </a:prstClr>
                </a:solidFill>
              </a:rPr>
              <a:t>Root:Shoot</a:t>
            </a:r>
            <a:r>
              <a:rPr lang="fr-FR" sz="2400" dirty="0">
                <a:solidFill>
                  <a:prstClr val="black">
                    <a:lumMod val="75000"/>
                    <a:lumOff val="25000"/>
                  </a:prstClr>
                </a:solidFill>
              </a:rPr>
              <a:t> </a:t>
            </a:r>
            <a:r>
              <a:rPr lang="fr-FR" sz="2400" dirty="0" err="1">
                <a:solidFill>
                  <a:prstClr val="black">
                    <a:lumMod val="75000"/>
                    <a:lumOff val="25000"/>
                  </a:prstClr>
                </a:solidFill>
              </a:rPr>
              <a:t>only</a:t>
            </a:r>
            <a:endParaRPr lang="en-GB" sz="2400" dirty="0">
              <a:solidFill>
                <a:prstClr val="black">
                  <a:lumMod val="75000"/>
                  <a:lumOff val="25000"/>
                </a:prstClr>
              </a:solidFill>
            </a:endParaRPr>
          </a:p>
        </p:txBody>
      </p:sp>
      <p:sp>
        <p:nvSpPr>
          <p:cNvPr id="10" name="TextBox 9">
            <a:extLst>
              <a:ext uri="{FF2B5EF4-FFF2-40B4-BE49-F238E27FC236}">
                <a16:creationId xmlns:a16="http://schemas.microsoft.com/office/drawing/2014/main" id="{A2D42FB9-2814-473E-B962-D8F88C8F25BC}"/>
              </a:ext>
            </a:extLst>
          </p:cNvPr>
          <p:cNvSpPr txBox="1"/>
          <p:nvPr/>
        </p:nvSpPr>
        <p:spPr>
          <a:xfrm>
            <a:off x="3330876" y="2260078"/>
            <a:ext cx="1814407" cy="523220"/>
          </a:xfrm>
          <a:prstGeom prst="rect">
            <a:avLst/>
          </a:prstGeom>
          <a:noFill/>
        </p:spPr>
        <p:txBody>
          <a:bodyPr wrap="square" rtlCol="0">
            <a:spAutoFit/>
          </a:bodyPr>
          <a:lstStyle/>
          <a:p>
            <a:r>
              <a:rPr lang="fr-FR" sz="1400" dirty="0" err="1">
                <a:solidFill>
                  <a:schemeClr val="accent6"/>
                </a:solidFill>
                <a:latin typeface="Myriad Pro" panose="020B0503030403020204" pitchFamily="34" charset="0"/>
              </a:rPr>
              <a:t>Potential</a:t>
            </a:r>
            <a:endParaRPr lang="fr-FR" sz="1400" dirty="0">
              <a:solidFill>
                <a:schemeClr val="accent6"/>
              </a:solidFill>
              <a:latin typeface="Myriad Pro" panose="020B0503030403020204" pitchFamily="34" charset="0"/>
            </a:endParaRPr>
          </a:p>
          <a:p>
            <a:r>
              <a:rPr lang="fr-FR" sz="1400" dirty="0" err="1">
                <a:solidFill>
                  <a:schemeClr val="accent6"/>
                </a:solidFill>
                <a:latin typeface="Myriad Pro" panose="020B0503030403020204" pitchFamily="34" charset="0"/>
              </a:rPr>
              <a:t>evapotranspiration</a:t>
            </a:r>
            <a:endParaRPr lang="en-GB" sz="1400" dirty="0">
              <a:solidFill>
                <a:schemeClr val="accent6"/>
              </a:solidFill>
              <a:latin typeface="Myriad Pro" panose="020B0503030403020204" pitchFamily="34" charset="0"/>
            </a:endParaRPr>
          </a:p>
        </p:txBody>
      </p:sp>
      <p:sp>
        <p:nvSpPr>
          <p:cNvPr id="11" name="TextBox 10">
            <a:extLst>
              <a:ext uri="{FF2B5EF4-FFF2-40B4-BE49-F238E27FC236}">
                <a16:creationId xmlns:a16="http://schemas.microsoft.com/office/drawing/2014/main" id="{03A03A7C-D8AC-4920-886A-FD22189D10B3}"/>
              </a:ext>
            </a:extLst>
          </p:cNvPr>
          <p:cNvSpPr txBox="1"/>
          <p:nvPr/>
        </p:nvSpPr>
        <p:spPr>
          <a:xfrm>
            <a:off x="3330876" y="3167390"/>
            <a:ext cx="1345625" cy="523220"/>
          </a:xfrm>
          <a:prstGeom prst="rect">
            <a:avLst/>
          </a:prstGeom>
          <a:noFill/>
        </p:spPr>
        <p:txBody>
          <a:bodyPr wrap="square" rtlCol="0">
            <a:spAutoFit/>
          </a:bodyPr>
          <a:lstStyle/>
          <a:p>
            <a:r>
              <a:rPr lang="fr-FR" sz="1400" dirty="0" err="1">
                <a:solidFill>
                  <a:schemeClr val="accent6"/>
                </a:solidFill>
                <a:latin typeface="Myriad Pro" panose="020B0503030403020204" pitchFamily="34" charset="0"/>
              </a:rPr>
              <a:t>Potential</a:t>
            </a:r>
            <a:r>
              <a:rPr lang="en-GB" sz="1400" dirty="0">
                <a:solidFill>
                  <a:schemeClr val="accent6"/>
                </a:solidFill>
                <a:latin typeface="Myriad Pro" panose="020B0503030403020204" pitchFamily="34" charset="0"/>
              </a:rPr>
              <a:t> root</a:t>
            </a:r>
          </a:p>
          <a:p>
            <a:r>
              <a:rPr lang="fr-FR" sz="1400" dirty="0">
                <a:solidFill>
                  <a:schemeClr val="accent6"/>
                </a:solidFill>
                <a:latin typeface="Myriad Pro" panose="020B0503030403020204" pitchFamily="34" charset="0"/>
              </a:rPr>
              <a:t>a</a:t>
            </a:r>
            <a:r>
              <a:rPr lang="en-GB" sz="1400" dirty="0" err="1">
                <a:solidFill>
                  <a:schemeClr val="accent6"/>
                </a:solidFill>
                <a:latin typeface="Myriad Pro" panose="020B0503030403020204" pitchFamily="34" charset="0"/>
              </a:rPr>
              <a:t>bsorption</a:t>
            </a:r>
            <a:endParaRPr lang="fr-FR" sz="1400" dirty="0">
              <a:solidFill>
                <a:schemeClr val="accent6"/>
              </a:solidFill>
              <a:latin typeface="Myriad Pro" panose="020B0503030403020204" pitchFamily="34" charset="0"/>
            </a:endParaRPr>
          </a:p>
        </p:txBody>
      </p:sp>
      <p:sp>
        <p:nvSpPr>
          <p:cNvPr id="12" name="Slide Number Placeholder 11">
            <a:extLst>
              <a:ext uri="{FF2B5EF4-FFF2-40B4-BE49-F238E27FC236}">
                <a16:creationId xmlns:a16="http://schemas.microsoft.com/office/drawing/2014/main" id="{01FE39F4-EC40-4E09-862F-CA174538179C}"/>
              </a:ext>
            </a:extLst>
          </p:cNvPr>
          <p:cNvSpPr>
            <a:spLocks noGrp="1"/>
          </p:cNvSpPr>
          <p:nvPr>
            <p:ph type="sldNum" sz="quarter" idx="12"/>
          </p:nvPr>
        </p:nvSpPr>
        <p:spPr/>
        <p:txBody>
          <a:bodyPr/>
          <a:lstStyle/>
          <a:p>
            <a:fld id="{34BA187E-3B1D-49CC-A6C2-74DAB6A28C99}" type="slidenum">
              <a:rPr lang="en-GB" smtClean="0"/>
              <a:t>29</a:t>
            </a:fld>
            <a:endParaRPr lang="en-GB" dirty="0"/>
          </a:p>
        </p:txBody>
      </p:sp>
      <p:sp>
        <p:nvSpPr>
          <p:cNvPr id="13" name="Footer Placeholder 12">
            <a:extLst>
              <a:ext uri="{FF2B5EF4-FFF2-40B4-BE49-F238E27FC236}">
                <a16:creationId xmlns:a16="http://schemas.microsoft.com/office/drawing/2014/main" id="{83311C56-2DD8-4CAF-AB4F-AED5B6438F15}"/>
              </a:ext>
            </a:extLst>
          </p:cNvPr>
          <p:cNvSpPr>
            <a:spLocks noGrp="1"/>
          </p:cNvSpPr>
          <p:nvPr>
            <p:ph type="ftr" sz="quarter" idx="11"/>
          </p:nvPr>
        </p:nvSpPr>
        <p:spPr/>
        <p:txBody>
          <a:bodyPr/>
          <a:lstStyle/>
          <a:p>
            <a:r>
              <a:rPr lang="fr-FR" dirty="0"/>
              <a:t>Model</a:t>
            </a:r>
            <a:endParaRPr lang="en-GB" dirty="0"/>
          </a:p>
        </p:txBody>
      </p:sp>
      <p:pic>
        <p:nvPicPr>
          <p:cNvPr id="14" name="Picture 13">
            <a:extLst>
              <a:ext uri="{FF2B5EF4-FFF2-40B4-BE49-F238E27FC236}">
                <a16:creationId xmlns:a16="http://schemas.microsoft.com/office/drawing/2014/main" id="{1741EBC8-7FD4-4184-A920-1C69C4D316ED}"/>
              </a:ext>
            </a:extLst>
          </p:cNvPr>
          <p:cNvPicPr>
            <a:picLocks noChangeAspect="1"/>
          </p:cNvPicPr>
          <p:nvPr/>
        </p:nvPicPr>
        <p:blipFill>
          <a:blip r:embed="rId3"/>
          <a:stretch>
            <a:fillRect/>
          </a:stretch>
        </p:blipFill>
        <p:spPr>
          <a:xfrm>
            <a:off x="9232311" y="4723565"/>
            <a:ext cx="1529201" cy="1540091"/>
          </a:xfrm>
          <a:prstGeom prst="rect">
            <a:avLst/>
          </a:prstGeom>
        </p:spPr>
      </p:pic>
      <p:cxnSp>
        <p:nvCxnSpPr>
          <p:cNvPr id="16" name="Straight Connector 15">
            <a:extLst>
              <a:ext uri="{FF2B5EF4-FFF2-40B4-BE49-F238E27FC236}">
                <a16:creationId xmlns:a16="http://schemas.microsoft.com/office/drawing/2014/main" id="{A0A82653-1C1F-4A6A-95B1-33C6098B8A0B}"/>
              </a:ext>
            </a:extLst>
          </p:cNvPr>
          <p:cNvCxnSpPr/>
          <p:nvPr/>
        </p:nvCxnSpPr>
        <p:spPr>
          <a:xfrm flipH="1">
            <a:off x="9269123" y="5156570"/>
            <a:ext cx="727788" cy="727788"/>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6F0DE70D-FC00-430C-99EC-D9B564886DA9}"/>
              </a:ext>
            </a:extLst>
          </p:cNvPr>
          <p:cNvSpPr/>
          <p:nvPr/>
        </p:nvSpPr>
        <p:spPr>
          <a:xfrm>
            <a:off x="9764827" y="5260951"/>
            <a:ext cx="119604" cy="119604"/>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E5FD77D4-4433-4AAA-988E-304BA14FB77A}"/>
              </a:ext>
            </a:extLst>
          </p:cNvPr>
          <p:cNvSpPr txBox="1"/>
          <p:nvPr/>
        </p:nvSpPr>
        <p:spPr>
          <a:xfrm>
            <a:off x="7842110" y="6001239"/>
            <a:ext cx="1447800" cy="369332"/>
          </a:xfrm>
          <a:prstGeom prst="rect">
            <a:avLst/>
          </a:prstGeom>
          <a:noFill/>
        </p:spPr>
        <p:txBody>
          <a:bodyPr wrap="square" rtlCol="0">
            <a:spAutoFit/>
          </a:bodyPr>
          <a:lstStyle/>
          <a:p>
            <a:r>
              <a:rPr lang="fr-FR" dirty="0" err="1"/>
              <a:t>Root:Shoot</a:t>
            </a:r>
            <a:endParaRPr lang="en-GB" dirty="0"/>
          </a:p>
        </p:txBody>
      </p:sp>
      <p:sp>
        <p:nvSpPr>
          <p:cNvPr id="19" name="Content Placeholder 2">
            <a:extLst>
              <a:ext uri="{FF2B5EF4-FFF2-40B4-BE49-F238E27FC236}">
                <a16:creationId xmlns:a16="http://schemas.microsoft.com/office/drawing/2014/main" id="{225B7FFF-93E8-4089-870B-C8C2D56C86A4}"/>
              </a:ext>
            </a:extLst>
          </p:cNvPr>
          <p:cNvSpPr txBox="1">
            <a:spLocks/>
          </p:cNvSpPr>
          <p:nvPr/>
        </p:nvSpPr>
        <p:spPr>
          <a:xfrm>
            <a:off x="8757232" y="5181502"/>
            <a:ext cx="986971" cy="4731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a:solidFill>
                  <a:schemeClr val="bg1">
                    <a:lumMod val="75000"/>
                  </a:schemeClr>
                </a:solidFill>
              </a:rPr>
              <a:t>PAS</a:t>
            </a:r>
            <a:endParaRPr lang="fr-FR" sz="1800" dirty="0">
              <a:solidFill>
                <a:schemeClr val="bg1">
                  <a:lumMod val="75000"/>
                </a:schemeClr>
              </a:solidFill>
              <a:sym typeface="Wingdings" panose="05000000000000000000" pitchFamily="2" charset="2"/>
            </a:endParaRPr>
          </a:p>
          <a:p>
            <a:pPr algn="ctr">
              <a:buFontTx/>
              <a:buChar char="-"/>
            </a:pPr>
            <a:endParaRPr lang="fr-FR" sz="1800" dirty="0">
              <a:solidFill>
                <a:schemeClr val="bg1">
                  <a:lumMod val="75000"/>
                </a:schemeClr>
              </a:solidFill>
              <a:sym typeface="Wingdings" panose="05000000000000000000" pitchFamily="2" charset="2"/>
            </a:endParaRPr>
          </a:p>
        </p:txBody>
      </p:sp>
      <p:sp>
        <p:nvSpPr>
          <p:cNvPr id="20" name="Content Placeholder 2">
            <a:extLst>
              <a:ext uri="{FF2B5EF4-FFF2-40B4-BE49-F238E27FC236}">
                <a16:creationId xmlns:a16="http://schemas.microsoft.com/office/drawing/2014/main" id="{9FFFE67F-0422-4569-804D-504CE3D8AEA8}"/>
              </a:ext>
            </a:extLst>
          </p:cNvPr>
          <p:cNvSpPr txBox="1">
            <a:spLocks/>
          </p:cNvSpPr>
          <p:nvPr/>
        </p:nvSpPr>
        <p:spPr>
          <a:xfrm>
            <a:off x="9644921" y="5915762"/>
            <a:ext cx="986971" cy="4731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a:solidFill>
                  <a:schemeClr val="bg1">
                    <a:lumMod val="75000"/>
                  </a:schemeClr>
                </a:solidFill>
              </a:rPr>
              <a:t>PAR</a:t>
            </a:r>
            <a:endParaRPr lang="fr-FR" sz="1800" dirty="0">
              <a:solidFill>
                <a:schemeClr val="bg1">
                  <a:lumMod val="75000"/>
                </a:schemeClr>
              </a:solidFill>
              <a:sym typeface="Wingdings" panose="05000000000000000000" pitchFamily="2" charset="2"/>
            </a:endParaRPr>
          </a:p>
          <a:p>
            <a:pPr algn="ctr">
              <a:buFontTx/>
              <a:buChar char="-"/>
            </a:pPr>
            <a:endParaRPr lang="fr-FR" sz="1800" dirty="0">
              <a:solidFill>
                <a:schemeClr val="bg1">
                  <a:lumMod val="75000"/>
                </a:schemeClr>
              </a:solidFill>
              <a:sym typeface="Wingdings" panose="05000000000000000000" pitchFamily="2" charset="2"/>
            </a:endParaRPr>
          </a:p>
        </p:txBody>
      </p:sp>
    </p:spTree>
    <p:extLst>
      <p:ext uri="{BB962C8B-B14F-4D97-AF65-F5344CB8AC3E}">
        <p14:creationId xmlns:p14="http://schemas.microsoft.com/office/powerpoint/2010/main" val="1174061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08F0E1-9A64-4D1C-B402-9ACDEDDC282B}"/>
              </a:ext>
            </a:extLst>
          </p:cNvPr>
          <p:cNvSpPr>
            <a:spLocks noGrp="1"/>
          </p:cNvSpPr>
          <p:nvPr>
            <p:ph type="title"/>
          </p:nvPr>
        </p:nvSpPr>
        <p:spPr/>
        <p:txBody>
          <a:bodyPr/>
          <a:lstStyle/>
          <a:p>
            <a:r>
              <a:rPr lang="fr-FR" dirty="0" err="1"/>
              <a:t>Mountain</a:t>
            </a:r>
            <a:r>
              <a:rPr lang="fr-FR" dirty="0"/>
              <a:t> </a:t>
            </a:r>
            <a:r>
              <a:rPr lang="fr-FR" dirty="0" err="1"/>
              <a:t>grasslands</a:t>
            </a:r>
            <a:r>
              <a:rPr lang="fr-FR" dirty="0"/>
              <a:t> </a:t>
            </a:r>
            <a:r>
              <a:rPr lang="fr-FR" dirty="0" err="1"/>
              <a:t>provide</a:t>
            </a:r>
            <a:r>
              <a:rPr lang="fr-FR" dirty="0"/>
              <a:t> services</a:t>
            </a:r>
            <a:endParaRPr lang="en-GB" dirty="0"/>
          </a:p>
        </p:txBody>
      </p:sp>
      <p:sp>
        <p:nvSpPr>
          <p:cNvPr id="6" name="Content Placeholder 5">
            <a:extLst>
              <a:ext uri="{FF2B5EF4-FFF2-40B4-BE49-F238E27FC236}">
                <a16:creationId xmlns:a16="http://schemas.microsoft.com/office/drawing/2014/main" id="{7C0A0592-E762-48C8-BBFA-3DE9F470803F}"/>
              </a:ext>
            </a:extLst>
          </p:cNvPr>
          <p:cNvSpPr>
            <a:spLocks noGrp="1"/>
          </p:cNvSpPr>
          <p:nvPr>
            <p:ph sz="half" idx="2"/>
          </p:nvPr>
        </p:nvSpPr>
        <p:spPr>
          <a:xfrm>
            <a:off x="6743700" y="3568029"/>
            <a:ext cx="4610100" cy="2873375"/>
          </a:xfrm>
        </p:spPr>
        <p:txBody>
          <a:bodyPr>
            <a:normAutofit/>
          </a:bodyPr>
          <a:lstStyle/>
          <a:p>
            <a:pPr marL="0" indent="0">
              <a:buNone/>
            </a:pPr>
            <a:r>
              <a:rPr lang="fr-FR" dirty="0" err="1"/>
              <a:t>Various</a:t>
            </a:r>
            <a:r>
              <a:rPr lang="fr-FR" dirty="0"/>
              <a:t> and </a:t>
            </a:r>
            <a:r>
              <a:rPr lang="fr-FR" dirty="0" err="1"/>
              <a:t>depends</a:t>
            </a:r>
            <a:r>
              <a:rPr lang="fr-FR" dirty="0"/>
              <a:t> on the </a:t>
            </a:r>
            <a:r>
              <a:rPr lang="fr-FR" dirty="0" err="1"/>
              <a:t>properties</a:t>
            </a:r>
            <a:r>
              <a:rPr lang="fr-FR" dirty="0"/>
              <a:t> of the </a:t>
            </a:r>
            <a:r>
              <a:rPr lang="fr-FR" dirty="0" err="1"/>
              <a:t>community</a:t>
            </a:r>
            <a:r>
              <a:rPr lang="fr-FR" dirty="0"/>
              <a:t> </a:t>
            </a:r>
            <a:r>
              <a:rPr lang="fr-FR" dirty="0" err="1"/>
              <a:t>shaped</a:t>
            </a:r>
            <a:r>
              <a:rPr lang="fr-FR" dirty="0"/>
              <a:t> by </a:t>
            </a:r>
            <a:r>
              <a:rPr lang="fr-FR" dirty="0" err="1"/>
              <a:t>environmental</a:t>
            </a:r>
            <a:r>
              <a:rPr lang="fr-FR" dirty="0"/>
              <a:t> drivers</a:t>
            </a:r>
          </a:p>
        </p:txBody>
      </p:sp>
      <p:pic>
        <p:nvPicPr>
          <p:cNvPr id="5" name="Picture 4">
            <a:extLst>
              <a:ext uri="{FF2B5EF4-FFF2-40B4-BE49-F238E27FC236}">
                <a16:creationId xmlns:a16="http://schemas.microsoft.com/office/drawing/2014/main" id="{A08C18BC-72AF-4223-95E3-C60CB0825110}"/>
              </a:ext>
            </a:extLst>
          </p:cNvPr>
          <p:cNvPicPr>
            <a:picLocks noChangeAspect="1"/>
          </p:cNvPicPr>
          <p:nvPr/>
        </p:nvPicPr>
        <p:blipFill>
          <a:blip r:embed="rId2"/>
          <a:stretch>
            <a:fillRect/>
          </a:stretch>
        </p:blipFill>
        <p:spPr>
          <a:xfrm>
            <a:off x="2776435" y="2796721"/>
            <a:ext cx="2093772" cy="2415402"/>
          </a:xfrm>
          <a:prstGeom prst="rect">
            <a:avLst/>
          </a:prstGeom>
        </p:spPr>
      </p:pic>
      <p:sp>
        <p:nvSpPr>
          <p:cNvPr id="2" name="Slide Number Placeholder 1">
            <a:extLst>
              <a:ext uri="{FF2B5EF4-FFF2-40B4-BE49-F238E27FC236}">
                <a16:creationId xmlns:a16="http://schemas.microsoft.com/office/drawing/2014/main" id="{C0225894-79D3-41E4-87E9-2D7A53AF7556}"/>
              </a:ext>
            </a:extLst>
          </p:cNvPr>
          <p:cNvSpPr>
            <a:spLocks noGrp="1"/>
          </p:cNvSpPr>
          <p:nvPr>
            <p:ph type="sldNum" sz="quarter" idx="12"/>
          </p:nvPr>
        </p:nvSpPr>
        <p:spPr/>
        <p:txBody>
          <a:bodyPr/>
          <a:lstStyle/>
          <a:p>
            <a:fld id="{34BA187E-3B1D-49CC-A6C2-74DAB6A28C99}" type="slidenum">
              <a:rPr lang="en-GB" smtClean="0"/>
              <a:t>3</a:t>
            </a:fld>
            <a:endParaRPr lang="en-GB"/>
          </a:p>
        </p:txBody>
      </p:sp>
      <p:sp>
        <p:nvSpPr>
          <p:cNvPr id="8" name="Footer Placeholder 7">
            <a:extLst>
              <a:ext uri="{FF2B5EF4-FFF2-40B4-BE49-F238E27FC236}">
                <a16:creationId xmlns:a16="http://schemas.microsoft.com/office/drawing/2014/main" id="{A01EB252-96E9-44F3-B957-2974273A810F}"/>
              </a:ext>
            </a:extLst>
          </p:cNvPr>
          <p:cNvSpPr>
            <a:spLocks noGrp="1"/>
          </p:cNvSpPr>
          <p:nvPr>
            <p:ph type="ftr" sz="quarter" idx="11"/>
          </p:nvPr>
        </p:nvSpPr>
        <p:spPr/>
        <p:txBody>
          <a:bodyPr/>
          <a:lstStyle/>
          <a:p>
            <a:r>
              <a:rPr lang="fr-FR" dirty="0"/>
              <a:t>Introduction</a:t>
            </a:r>
            <a:endParaRPr lang="en-GB" dirty="0"/>
          </a:p>
        </p:txBody>
      </p:sp>
      <p:sp>
        <p:nvSpPr>
          <p:cNvPr id="10" name="Rectangle 9">
            <a:extLst>
              <a:ext uri="{FF2B5EF4-FFF2-40B4-BE49-F238E27FC236}">
                <a16:creationId xmlns:a16="http://schemas.microsoft.com/office/drawing/2014/main" id="{FD423837-641A-437F-9A82-CB242466399D}"/>
              </a:ext>
            </a:extLst>
          </p:cNvPr>
          <p:cNvSpPr/>
          <p:nvPr/>
        </p:nvSpPr>
        <p:spPr>
          <a:xfrm>
            <a:off x="3189982" y="2099715"/>
            <a:ext cx="1266692" cy="646331"/>
          </a:xfrm>
          <a:prstGeom prst="rect">
            <a:avLst/>
          </a:prstGeom>
        </p:spPr>
        <p:txBody>
          <a:bodyPr wrap="none">
            <a:spAutoFit/>
          </a:bodyPr>
          <a:lstStyle/>
          <a:p>
            <a:pPr algn="ctr"/>
            <a:r>
              <a:rPr lang="fr-FR" dirty="0"/>
              <a:t>Flower</a:t>
            </a:r>
          </a:p>
          <a:p>
            <a:pPr algn="ctr"/>
            <a:r>
              <a:rPr lang="fr-FR" dirty="0"/>
              <a:t>production</a:t>
            </a:r>
          </a:p>
        </p:txBody>
      </p:sp>
      <p:sp>
        <p:nvSpPr>
          <p:cNvPr id="11" name="Rectangle 10">
            <a:extLst>
              <a:ext uri="{FF2B5EF4-FFF2-40B4-BE49-F238E27FC236}">
                <a16:creationId xmlns:a16="http://schemas.microsoft.com/office/drawing/2014/main" id="{B560B5E8-0051-4B72-BC96-AF58545181F3}"/>
              </a:ext>
            </a:extLst>
          </p:cNvPr>
          <p:cNvSpPr/>
          <p:nvPr/>
        </p:nvSpPr>
        <p:spPr>
          <a:xfrm>
            <a:off x="4866270" y="4480737"/>
            <a:ext cx="1327608" cy="646331"/>
          </a:xfrm>
          <a:prstGeom prst="rect">
            <a:avLst/>
          </a:prstGeom>
        </p:spPr>
        <p:txBody>
          <a:bodyPr wrap="none">
            <a:spAutoFit/>
          </a:bodyPr>
          <a:lstStyle/>
          <a:p>
            <a:pPr algn="ctr"/>
            <a:r>
              <a:rPr lang="fr-FR" dirty="0" err="1"/>
              <a:t>Fodder</a:t>
            </a:r>
            <a:endParaRPr lang="fr-FR" dirty="0"/>
          </a:p>
          <a:p>
            <a:pPr algn="ctr"/>
            <a:r>
              <a:rPr lang="fr-FR" dirty="0" err="1"/>
              <a:t>productivity</a:t>
            </a:r>
            <a:endParaRPr lang="fr-FR" dirty="0"/>
          </a:p>
        </p:txBody>
      </p:sp>
      <p:sp>
        <p:nvSpPr>
          <p:cNvPr id="12" name="Rectangle 11">
            <a:extLst>
              <a:ext uri="{FF2B5EF4-FFF2-40B4-BE49-F238E27FC236}">
                <a16:creationId xmlns:a16="http://schemas.microsoft.com/office/drawing/2014/main" id="{E7378E73-9962-48B7-82A6-D8155E8016D7}"/>
              </a:ext>
            </a:extLst>
          </p:cNvPr>
          <p:cNvSpPr/>
          <p:nvPr/>
        </p:nvSpPr>
        <p:spPr>
          <a:xfrm>
            <a:off x="1446392" y="4480738"/>
            <a:ext cx="1516762" cy="646331"/>
          </a:xfrm>
          <a:prstGeom prst="rect">
            <a:avLst/>
          </a:prstGeom>
        </p:spPr>
        <p:txBody>
          <a:bodyPr wrap="none">
            <a:spAutoFit/>
          </a:bodyPr>
          <a:lstStyle/>
          <a:p>
            <a:pPr algn="ctr"/>
            <a:r>
              <a:rPr lang="fr-FR" dirty="0"/>
              <a:t>Carbon</a:t>
            </a:r>
          </a:p>
          <a:p>
            <a:pPr algn="ctr"/>
            <a:r>
              <a:rPr lang="fr-FR" dirty="0" err="1"/>
              <a:t>sequestration</a:t>
            </a:r>
            <a:endParaRPr lang="fr-FR" dirty="0"/>
          </a:p>
        </p:txBody>
      </p:sp>
    </p:spTree>
    <p:extLst>
      <p:ext uri="{BB962C8B-B14F-4D97-AF65-F5344CB8AC3E}">
        <p14:creationId xmlns:p14="http://schemas.microsoft.com/office/powerpoint/2010/main" val="3657247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9CD96C-FF7D-44EB-A726-313CBE498628}"/>
              </a:ext>
            </a:extLst>
          </p:cNvPr>
          <p:cNvPicPr>
            <a:picLocks noChangeAspect="1"/>
          </p:cNvPicPr>
          <p:nvPr/>
        </p:nvPicPr>
        <p:blipFill rotWithShape="1">
          <a:blip r:embed="rId2">
            <a:extLst>
              <a:ext uri="{28A0092B-C50C-407E-A947-70E740481C1C}">
                <a14:useLocalDpi xmlns:a14="http://schemas.microsoft.com/office/drawing/2010/main" val="0"/>
              </a:ext>
            </a:extLst>
          </a:blip>
          <a:srcRect l="46918" t="2321" r="13359" b="2321"/>
          <a:stretch/>
        </p:blipFill>
        <p:spPr>
          <a:xfrm flipH="1">
            <a:off x="160190" y="152218"/>
            <a:ext cx="4102045" cy="6553563"/>
          </a:xfrm>
          <a:prstGeom prst="rect">
            <a:avLst/>
          </a:prstGeom>
        </p:spPr>
      </p:pic>
      <p:sp>
        <p:nvSpPr>
          <p:cNvPr id="2" name="Title 1">
            <a:extLst>
              <a:ext uri="{FF2B5EF4-FFF2-40B4-BE49-F238E27FC236}">
                <a16:creationId xmlns:a16="http://schemas.microsoft.com/office/drawing/2014/main" id="{506C0438-2837-4BFC-921F-C3FE12F14C3B}"/>
              </a:ext>
            </a:extLst>
          </p:cNvPr>
          <p:cNvSpPr>
            <a:spLocks noGrp="1"/>
          </p:cNvSpPr>
          <p:nvPr>
            <p:ph type="ctrTitle"/>
          </p:nvPr>
        </p:nvSpPr>
        <p:spPr>
          <a:xfrm>
            <a:off x="5469468" y="1122363"/>
            <a:ext cx="5198532" cy="2488584"/>
          </a:xfrm>
        </p:spPr>
        <p:txBody>
          <a:bodyPr>
            <a:normAutofit/>
          </a:bodyPr>
          <a:lstStyle/>
          <a:p>
            <a:pPr algn="l"/>
            <a:r>
              <a:rPr lang="fr-FR" sz="8000" dirty="0" err="1"/>
              <a:t>Results</a:t>
            </a:r>
            <a:endParaRPr lang="en-GB" sz="4800" dirty="0"/>
          </a:p>
        </p:txBody>
      </p:sp>
      <p:sp>
        <p:nvSpPr>
          <p:cNvPr id="3" name="Subtitle 2">
            <a:extLst>
              <a:ext uri="{FF2B5EF4-FFF2-40B4-BE49-F238E27FC236}">
                <a16:creationId xmlns:a16="http://schemas.microsoft.com/office/drawing/2014/main" id="{4803D2EF-512A-46F9-A7D3-7DE832C84231}"/>
              </a:ext>
            </a:extLst>
          </p:cNvPr>
          <p:cNvSpPr>
            <a:spLocks noGrp="1"/>
          </p:cNvSpPr>
          <p:nvPr>
            <p:ph type="subTitle" idx="1"/>
          </p:nvPr>
        </p:nvSpPr>
        <p:spPr>
          <a:xfrm>
            <a:off x="5469468" y="3602037"/>
            <a:ext cx="5198531" cy="1725793"/>
          </a:xfrm>
        </p:spPr>
        <p:txBody>
          <a:bodyPr/>
          <a:lstStyle/>
          <a:p>
            <a:r>
              <a:rPr lang="fr-FR" dirty="0" err="1"/>
              <a:t>Individual</a:t>
            </a:r>
            <a:r>
              <a:rPr lang="fr-FR" dirty="0"/>
              <a:t>- and </a:t>
            </a:r>
            <a:r>
              <a:rPr lang="fr-FR" dirty="0" err="1"/>
              <a:t>community-level</a:t>
            </a:r>
            <a:r>
              <a:rPr lang="fr-FR" dirty="0"/>
              <a:t> </a:t>
            </a:r>
            <a:r>
              <a:rPr lang="fr-FR" dirty="0" err="1"/>
              <a:t>effects</a:t>
            </a:r>
            <a:r>
              <a:rPr lang="fr-FR" dirty="0"/>
              <a:t> of </a:t>
            </a:r>
            <a:r>
              <a:rPr lang="fr-FR" dirty="0" err="1"/>
              <a:t>plasticity</a:t>
            </a:r>
            <a:endParaRPr lang="en-GB" dirty="0"/>
          </a:p>
        </p:txBody>
      </p:sp>
      <p:sp>
        <p:nvSpPr>
          <p:cNvPr id="7" name="Content Placeholder 3">
            <a:extLst>
              <a:ext uri="{FF2B5EF4-FFF2-40B4-BE49-F238E27FC236}">
                <a16:creationId xmlns:a16="http://schemas.microsoft.com/office/drawing/2014/main" id="{43192E31-6BEC-46FB-AF9F-61B0B33ED853}"/>
              </a:ext>
            </a:extLst>
          </p:cNvPr>
          <p:cNvSpPr txBox="1">
            <a:spLocks/>
          </p:cNvSpPr>
          <p:nvPr/>
        </p:nvSpPr>
        <p:spPr>
          <a:xfrm>
            <a:off x="-1597795" y="1122363"/>
            <a:ext cx="5390862" cy="5054600"/>
          </a:xfrm>
          <a:prstGeom prst="rect">
            <a:avLst/>
          </a:prstGeom>
        </p:spPr>
        <p:txBody>
          <a:bodyPr vert="horz" lIns="91440" tIns="45720" rIns="91440" bIns="0" rtlCol="0" anchor="ctr" anchorCtr="0">
            <a:noAutofit/>
          </a:bodyPr>
          <a:lstStyle>
            <a:lvl1pPr marL="0" indent="0" algn="r" defTabSz="914400" rtl="0" eaLnBrk="1" latinLnBrk="0" hangingPunct="1">
              <a:lnSpc>
                <a:spcPct val="90000"/>
              </a:lnSpc>
              <a:spcBef>
                <a:spcPts val="0"/>
              </a:spcBef>
              <a:buFont typeface="Arial" panose="020B0604020202020204" pitchFamily="34" charset="0"/>
              <a:buNone/>
              <a:defRPr sz="45000" kern="1200">
                <a:solidFill>
                  <a:schemeClr val="tx1">
                    <a:lumMod val="75000"/>
                    <a:lumOff val="25000"/>
                  </a:schemeClr>
                </a:solidFill>
                <a:latin typeface="+mj-lt"/>
                <a:ea typeface="Futura" panose="02020800000000000000" pitchFamily="18" charset="0"/>
                <a:cs typeface="Futura" panose="020208000000000000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chemeClr val="bg1"/>
                </a:solidFill>
              </a:rPr>
              <a:t>3</a:t>
            </a:r>
            <a:endParaRPr lang="en-GB" dirty="0">
              <a:solidFill>
                <a:schemeClr val="bg1"/>
              </a:solidFill>
            </a:endParaRPr>
          </a:p>
        </p:txBody>
      </p:sp>
      <p:sp>
        <p:nvSpPr>
          <p:cNvPr id="4" name="Slide Number Placeholder 3">
            <a:extLst>
              <a:ext uri="{FF2B5EF4-FFF2-40B4-BE49-F238E27FC236}">
                <a16:creationId xmlns:a16="http://schemas.microsoft.com/office/drawing/2014/main" id="{81AB81BD-06AD-4074-A107-154591655B52}"/>
              </a:ext>
            </a:extLst>
          </p:cNvPr>
          <p:cNvSpPr>
            <a:spLocks noGrp="1"/>
          </p:cNvSpPr>
          <p:nvPr>
            <p:ph type="sldNum" sz="quarter" idx="12"/>
          </p:nvPr>
        </p:nvSpPr>
        <p:spPr/>
        <p:txBody>
          <a:bodyPr/>
          <a:lstStyle/>
          <a:p>
            <a:fld id="{34BA187E-3B1D-49CC-A6C2-74DAB6A28C99}" type="slidenum">
              <a:rPr lang="en-GB" smtClean="0"/>
              <a:t>30</a:t>
            </a:fld>
            <a:endParaRPr lang="en-GB"/>
          </a:p>
        </p:txBody>
      </p:sp>
      <p:sp>
        <p:nvSpPr>
          <p:cNvPr id="10" name="Footer Placeholder 9">
            <a:extLst>
              <a:ext uri="{FF2B5EF4-FFF2-40B4-BE49-F238E27FC236}">
                <a16:creationId xmlns:a16="http://schemas.microsoft.com/office/drawing/2014/main" id="{86BC3795-0713-4D19-98FB-DB33EAABDE37}"/>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584470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clement.viguier\Documents\These\2014-2015\Prod\Images\Photos\computer_old_school.jpg">
            <a:extLst>
              <a:ext uri="{FF2B5EF4-FFF2-40B4-BE49-F238E27FC236}">
                <a16:creationId xmlns:a16="http://schemas.microsoft.com/office/drawing/2014/main" id="{BC58FFE6-DE76-4605-9FCD-DEE56EF85A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8"/>
          <a:stretch/>
        </p:blipFill>
        <p:spPr bwMode="auto">
          <a:xfrm>
            <a:off x="154720" y="145472"/>
            <a:ext cx="5331680" cy="502215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CFF82E62-6220-441E-80DB-8DC3042A62CE}"/>
              </a:ext>
            </a:extLst>
          </p:cNvPr>
          <p:cNvSpPr txBox="1">
            <a:spLocks/>
          </p:cNvSpPr>
          <p:nvPr/>
        </p:nvSpPr>
        <p:spPr>
          <a:xfrm>
            <a:off x="5847089" y="365125"/>
            <a:ext cx="3032449" cy="1325563"/>
          </a:xfrm>
          <a:prstGeom prst="rect">
            <a:avLst/>
          </a:prstGeom>
          <a:noFill/>
          <a:ln>
            <a:noFill/>
          </a:ln>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ln>
                  <a:noFill/>
                </a:ln>
                <a:solidFill>
                  <a:schemeClr val="bg1"/>
                </a:solidFill>
                <a:latin typeface="+mj-lt"/>
                <a:ea typeface="+mj-ea"/>
                <a:cs typeface="+mj-cs"/>
              </a:defRPr>
            </a:lvl1pPr>
          </a:lstStyle>
          <a:p>
            <a:r>
              <a:rPr lang="fr-FR" dirty="0" err="1">
                <a:solidFill>
                  <a:schemeClr val="tx1">
                    <a:lumMod val="75000"/>
                    <a:lumOff val="25000"/>
                  </a:schemeClr>
                </a:solidFill>
              </a:rPr>
              <a:t>Parameter</a:t>
            </a:r>
            <a:endParaRPr lang="fr-FR" dirty="0">
              <a:solidFill>
                <a:schemeClr val="tx1">
                  <a:lumMod val="75000"/>
                  <a:lumOff val="25000"/>
                </a:schemeClr>
              </a:solidFill>
            </a:endParaRPr>
          </a:p>
          <a:p>
            <a:r>
              <a:rPr lang="fr-FR" dirty="0" err="1">
                <a:solidFill>
                  <a:schemeClr val="tx1">
                    <a:lumMod val="75000"/>
                    <a:lumOff val="25000"/>
                  </a:schemeClr>
                </a:solidFill>
              </a:rPr>
              <a:t>filtering</a:t>
            </a:r>
            <a:endParaRPr lang="en-GB" dirty="0">
              <a:solidFill>
                <a:schemeClr val="tx1">
                  <a:lumMod val="75000"/>
                  <a:lumOff val="25000"/>
                </a:schemeClr>
              </a:solidFill>
            </a:endParaRPr>
          </a:p>
        </p:txBody>
      </p:sp>
      <p:sp>
        <p:nvSpPr>
          <p:cNvPr id="10" name="Content Placeholder 2">
            <a:extLst>
              <a:ext uri="{FF2B5EF4-FFF2-40B4-BE49-F238E27FC236}">
                <a16:creationId xmlns:a16="http://schemas.microsoft.com/office/drawing/2014/main" id="{FDDED0CD-82B2-46A1-AB49-AA04E8595AC9}"/>
              </a:ext>
            </a:extLst>
          </p:cNvPr>
          <p:cNvSpPr txBox="1">
            <a:spLocks/>
          </p:cNvSpPr>
          <p:nvPr/>
        </p:nvSpPr>
        <p:spPr>
          <a:xfrm>
            <a:off x="5847089" y="1986040"/>
            <a:ext cx="3294574" cy="44370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31 </a:t>
            </a:r>
            <a:r>
              <a:rPr lang="fr-FR" dirty="0" err="1"/>
              <a:t>parameters</a:t>
            </a:r>
            <a:endParaRPr lang="fr-FR" dirty="0">
              <a:sym typeface="Wingdings" panose="05000000000000000000" pitchFamily="2" charset="2"/>
            </a:endParaRPr>
          </a:p>
          <a:p>
            <a:pPr marL="0" indent="0">
              <a:buFont typeface="Arial" panose="020B0604020202020204" pitchFamily="34" charset="0"/>
              <a:buNone/>
            </a:pPr>
            <a:r>
              <a:rPr lang="fr-FR" dirty="0">
                <a:sym typeface="Wingdings" panose="05000000000000000000" pitchFamily="2" charset="2"/>
              </a:rPr>
              <a:t>Pot </a:t>
            </a:r>
            <a:r>
              <a:rPr lang="fr-FR" dirty="0" err="1">
                <a:sym typeface="Wingdings" panose="05000000000000000000" pitchFamily="2" charset="2"/>
              </a:rPr>
              <a:t>growth</a:t>
            </a:r>
            <a:r>
              <a:rPr lang="fr-FR" dirty="0">
                <a:sym typeface="Wingdings" panose="05000000000000000000" pitchFamily="2" charset="2"/>
              </a:rPr>
              <a:t> patterns in 2 </a:t>
            </a:r>
            <a:r>
              <a:rPr lang="fr-FR" dirty="0" err="1">
                <a:sym typeface="Wingdings" panose="05000000000000000000" pitchFamily="2" charset="2"/>
              </a:rPr>
              <a:t>treatments</a:t>
            </a:r>
            <a:r>
              <a:rPr lang="fr-FR" dirty="0">
                <a:sym typeface="Wingdings" panose="05000000000000000000" pitchFamily="2" charset="2"/>
              </a:rPr>
              <a:t> of </a:t>
            </a:r>
            <a:r>
              <a:rPr lang="fr-FR" dirty="0" err="1">
                <a:sym typeface="Wingdings" panose="05000000000000000000" pitchFamily="2" charset="2"/>
              </a:rPr>
              <a:t>watering</a:t>
            </a:r>
            <a:endParaRPr lang="fr-FR" dirty="0">
              <a:sym typeface="Wingdings" panose="05000000000000000000" pitchFamily="2" charset="2"/>
            </a:endParaRPr>
          </a:p>
          <a:p>
            <a:pPr marL="0" indent="0">
              <a:buFont typeface="Arial" panose="020B0604020202020204" pitchFamily="34" charset="0"/>
              <a:buNone/>
            </a:pPr>
            <a:endParaRPr lang="fr-FR" dirty="0">
              <a:sym typeface="Wingdings" panose="05000000000000000000" pitchFamily="2" charset="2"/>
            </a:endParaRPr>
          </a:p>
          <a:p>
            <a:pPr marL="0" indent="0">
              <a:buFont typeface="Arial" panose="020B0604020202020204" pitchFamily="34" charset="0"/>
              <a:buNone/>
            </a:pPr>
            <a:r>
              <a:rPr lang="fr-FR" dirty="0">
                <a:sym typeface="Wingdings" panose="05000000000000000000" pitchFamily="2" charset="2"/>
              </a:rPr>
              <a:t> </a:t>
            </a:r>
            <a:r>
              <a:rPr lang="fr-FR" dirty="0" err="1">
                <a:sym typeface="Wingdings" panose="05000000000000000000" pitchFamily="2" charset="2"/>
              </a:rPr>
              <a:t>Selection</a:t>
            </a:r>
            <a:r>
              <a:rPr lang="fr-FR" dirty="0">
                <a:sym typeface="Wingdings" panose="05000000000000000000" pitchFamily="2" charset="2"/>
              </a:rPr>
              <a:t> of a </a:t>
            </a:r>
            <a:r>
              <a:rPr lang="fr-FR" dirty="0" err="1">
                <a:sym typeface="Wingdings" panose="05000000000000000000" pitchFamily="2" charset="2"/>
              </a:rPr>
              <a:t>subset</a:t>
            </a:r>
            <a:r>
              <a:rPr lang="fr-FR" dirty="0">
                <a:sym typeface="Wingdings" panose="05000000000000000000" pitchFamily="2" charset="2"/>
              </a:rPr>
              <a:t> of </a:t>
            </a:r>
            <a:r>
              <a:rPr lang="fr-FR" dirty="0" err="1">
                <a:sym typeface="Wingdings" panose="05000000000000000000" pitchFamily="2" charset="2"/>
              </a:rPr>
              <a:t>parameter</a:t>
            </a:r>
            <a:r>
              <a:rPr lang="fr-FR" dirty="0">
                <a:sym typeface="Wingdings" panose="05000000000000000000" pitchFamily="2" charset="2"/>
              </a:rPr>
              <a:t> sets for simulations</a:t>
            </a:r>
          </a:p>
        </p:txBody>
      </p:sp>
      <p:sp>
        <p:nvSpPr>
          <p:cNvPr id="11" name="Slide Number Placeholder 10">
            <a:extLst>
              <a:ext uri="{FF2B5EF4-FFF2-40B4-BE49-F238E27FC236}">
                <a16:creationId xmlns:a16="http://schemas.microsoft.com/office/drawing/2014/main" id="{730F2E66-FFB9-4B9D-AC7E-DECDF57A86AF}"/>
              </a:ext>
            </a:extLst>
          </p:cNvPr>
          <p:cNvSpPr>
            <a:spLocks noGrp="1"/>
          </p:cNvSpPr>
          <p:nvPr>
            <p:ph type="sldNum" sz="quarter" idx="12"/>
          </p:nvPr>
        </p:nvSpPr>
        <p:spPr/>
        <p:txBody>
          <a:bodyPr/>
          <a:lstStyle/>
          <a:p>
            <a:fld id="{34BA187E-3B1D-49CC-A6C2-74DAB6A28C99}" type="slidenum">
              <a:rPr lang="en-GB" smtClean="0"/>
              <a:t>31</a:t>
            </a:fld>
            <a:endParaRPr lang="en-GB"/>
          </a:p>
        </p:txBody>
      </p:sp>
      <p:sp>
        <p:nvSpPr>
          <p:cNvPr id="14" name="Rectangle 13">
            <a:extLst>
              <a:ext uri="{FF2B5EF4-FFF2-40B4-BE49-F238E27FC236}">
                <a16:creationId xmlns:a16="http://schemas.microsoft.com/office/drawing/2014/main" id="{7B5AE0B7-7AF6-42F5-8112-7F863F7B9539}"/>
              </a:ext>
            </a:extLst>
          </p:cNvPr>
          <p:cNvSpPr/>
          <p:nvPr/>
        </p:nvSpPr>
        <p:spPr>
          <a:xfrm>
            <a:off x="727775" y="5560797"/>
            <a:ext cx="1170481" cy="369332"/>
          </a:xfrm>
          <a:prstGeom prst="rect">
            <a:avLst/>
          </a:prstGeom>
          <a:noFill/>
        </p:spPr>
        <p:txBody>
          <a:bodyPr wrap="square">
            <a:spAutoFit/>
          </a:bodyPr>
          <a:lstStyle/>
          <a:p>
            <a:r>
              <a:rPr lang="fr-FR" dirty="0">
                <a:solidFill>
                  <a:schemeClr val="bg1">
                    <a:lumMod val="65000"/>
                  </a:schemeClr>
                </a:solidFill>
              </a:rPr>
              <a:t>111 </a:t>
            </a:r>
            <a:r>
              <a:rPr lang="fr-FR" dirty="0" err="1">
                <a:solidFill>
                  <a:schemeClr val="bg1">
                    <a:lumMod val="65000"/>
                  </a:schemeClr>
                </a:solidFill>
              </a:rPr>
              <a:t>days</a:t>
            </a:r>
            <a:endParaRPr lang="en-GB" dirty="0">
              <a:solidFill>
                <a:schemeClr val="bg1">
                  <a:lumMod val="65000"/>
                </a:schemeClr>
              </a:solidFill>
            </a:endParaRPr>
          </a:p>
        </p:txBody>
      </p:sp>
      <p:sp>
        <p:nvSpPr>
          <p:cNvPr id="15" name="Rectangle 14">
            <a:extLst>
              <a:ext uri="{FF2B5EF4-FFF2-40B4-BE49-F238E27FC236}">
                <a16:creationId xmlns:a16="http://schemas.microsoft.com/office/drawing/2014/main" id="{74B6ED81-642A-4F60-8BA8-2EEE0980625D}"/>
              </a:ext>
            </a:extLst>
          </p:cNvPr>
          <p:cNvSpPr/>
          <p:nvPr/>
        </p:nvSpPr>
        <p:spPr>
          <a:xfrm>
            <a:off x="681105" y="6034376"/>
            <a:ext cx="2139455" cy="369332"/>
          </a:xfrm>
          <a:prstGeom prst="rect">
            <a:avLst/>
          </a:prstGeom>
          <a:noFill/>
        </p:spPr>
        <p:txBody>
          <a:bodyPr wrap="square">
            <a:spAutoFit/>
          </a:bodyPr>
          <a:lstStyle/>
          <a:p>
            <a:r>
              <a:rPr lang="fr-FR" dirty="0">
                <a:solidFill>
                  <a:schemeClr val="bg1">
                    <a:lumMod val="65000"/>
                  </a:schemeClr>
                </a:solidFill>
              </a:rPr>
              <a:t>12*12*90 cm pots</a:t>
            </a:r>
            <a:endParaRPr lang="en-GB" dirty="0">
              <a:solidFill>
                <a:schemeClr val="bg1">
                  <a:lumMod val="65000"/>
                </a:schemeClr>
              </a:solidFill>
            </a:endParaRPr>
          </a:p>
        </p:txBody>
      </p:sp>
      <p:sp>
        <p:nvSpPr>
          <p:cNvPr id="16" name="Rectangle 15">
            <a:extLst>
              <a:ext uri="{FF2B5EF4-FFF2-40B4-BE49-F238E27FC236}">
                <a16:creationId xmlns:a16="http://schemas.microsoft.com/office/drawing/2014/main" id="{42E0BA98-9145-4FCA-B2F9-68E5CEA31C50}"/>
              </a:ext>
            </a:extLst>
          </p:cNvPr>
          <p:cNvSpPr/>
          <p:nvPr/>
        </p:nvSpPr>
        <p:spPr>
          <a:xfrm>
            <a:off x="2906494" y="5566376"/>
            <a:ext cx="2328891" cy="369332"/>
          </a:xfrm>
          <a:prstGeom prst="rect">
            <a:avLst/>
          </a:prstGeom>
          <a:noFill/>
        </p:spPr>
        <p:txBody>
          <a:bodyPr wrap="square">
            <a:spAutoFit/>
          </a:bodyPr>
          <a:lstStyle/>
          <a:p>
            <a:r>
              <a:rPr lang="fr-FR" dirty="0" err="1">
                <a:solidFill>
                  <a:schemeClr val="bg1">
                    <a:lumMod val="65000"/>
                  </a:schemeClr>
                </a:solidFill>
              </a:rPr>
              <a:t>fixed</a:t>
            </a:r>
            <a:r>
              <a:rPr lang="fr-FR" dirty="0">
                <a:solidFill>
                  <a:schemeClr val="bg1">
                    <a:lumMod val="65000"/>
                  </a:schemeClr>
                </a:solidFill>
              </a:rPr>
              <a:t> T° &amp; irradiance</a:t>
            </a:r>
            <a:endParaRPr lang="en-GB" dirty="0">
              <a:solidFill>
                <a:schemeClr val="bg1">
                  <a:lumMod val="65000"/>
                </a:schemeClr>
              </a:solidFill>
            </a:endParaRPr>
          </a:p>
        </p:txBody>
      </p:sp>
      <p:pic>
        <p:nvPicPr>
          <p:cNvPr id="17" name="Picture 16">
            <a:extLst>
              <a:ext uri="{FF2B5EF4-FFF2-40B4-BE49-F238E27FC236}">
                <a16:creationId xmlns:a16="http://schemas.microsoft.com/office/drawing/2014/main" id="{469247C3-296D-45D2-AAD1-E67EC2E6D4C5}"/>
              </a:ext>
            </a:extLst>
          </p:cNvPr>
          <p:cNvPicPr>
            <a:picLocks noChangeAspect="1"/>
          </p:cNvPicPr>
          <p:nvPr/>
        </p:nvPicPr>
        <p:blipFill>
          <a:blip r:embed="rId3"/>
          <a:stretch>
            <a:fillRect/>
          </a:stretch>
        </p:blipFill>
        <p:spPr>
          <a:xfrm>
            <a:off x="9141663" y="1265604"/>
            <a:ext cx="2714588" cy="358333"/>
          </a:xfrm>
          <a:prstGeom prst="rect">
            <a:avLst/>
          </a:prstGeom>
        </p:spPr>
      </p:pic>
      <p:pic>
        <p:nvPicPr>
          <p:cNvPr id="18" name="Picture 17">
            <a:extLst>
              <a:ext uri="{FF2B5EF4-FFF2-40B4-BE49-F238E27FC236}">
                <a16:creationId xmlns:a16="http://schemas.microsoft.com/office/drawing/2014/main" id="{6E01DB84-505D-412E-BA5D-FF2B06FC1932}"/>
              </a:ext>
            </a:extLst>
          </p:cNvPr>
          <p:cNvPicPr>
            <a:picLocks noChangeAspect="1"/>
          </p:cNvPicPr>
          <p:nvPr/>
        </p:nvPicPr>
        <p:blipFill>
          <a:blip r:embed="rId4"/>
          <a:stretch>
            <a:fillRect/>
          </a:stretch>
        </p:blipFill>
        <p:spPr>
          <a:xfrm>
            <a:off x="9224032" y="2612714"/>
            <a:ext cx="2549850" cy="164833"/>
          </a:xfrm>
          <a:prstGeom prst="rect">
            <a:avLst/>
          </a:prstGeom>
        </p:spPr>
      </p:pic>
      <p:pic>
        <p:nvPicPr>
          <p:cNvPr id="20" name="Picture 19">
            <a:extLst>
              <a:ext uri="{FF2B5EF4-FFF2-40B4-BE49-F238E27FC236}">
                <a16:creationId xmlns:a16="http://schemas.microsoft.com/office/drawing/2014/main" id="{37CC6405-1099-4691-97DE-52E62772181D}"/>
              </a:ext>
            </a:extLst>
          </p:cNvPr>
          <p:cNvPicPr>
            <a:picLocks noChangeAspect="1"/>
          </p:cNvPicPr>
          <p:nvPr/>
        </p:nvPicPr>
        <p:blipFill>
          <a:blip r:embed="rId5"/>
          <a:stretch>
            <a:fillRect/>
          </a:stretch>
        </p:blipFill>
        <p:spPr>
          <a:xfrm>
            <a:off x="9965351" y="3741588"/>
            <a:ext cx="1067213" cy="156749"/>
          </a:xfrm>
          <a:prstGeom prst="rect">
            <a:avLst/>
          </a:prstGeom>
        </p:spPr>
      </p:pic>
      <p:pic>
        <p:nvPicPr>
          <p:cNvPr id="21" name="Picture 20">
            <a:extLst>
              <a:ext uri="{FF2B5EF4-FFF2-40B4-BE49-F238E27FC236}">
                <a16:creationId xmlns:a16="http://schemas.microsoft.com/office/drawing/2014/main" id="{6503B152-E4B1-4A62-9FDC-FDB8B7AA21A9}"/>
              </a:ext>
            </a:extLst>
          </p:cNvPr>
          <p:cNvPicPr>
            <a:picLocks noChangeAspect="1"/>
          </p:cNvPicPr>
          <p:nvPr/>
        </p:nvPicPr>
        <p:blipFill>
          <a:blip r:embed="rId6"/>
          <a:stretch>
            <a:fillRect/>
          </a:stretch>
        </p:blipFill>
        <p:spPr>
          <a:xfrm>
            <a:off x="9646942" y="5062162"/>
            <a:ext cx="1704030" cy="1187770"/>
          </a:xfrm>
          <a:prstGeom prst="rect">
            <a:avLst/>
          </a:prstGeom>
        </p:spPr>
      </p:pic>
      <p:sp>
        <p:nvSpPr>
          <p:cNvPr id="22" name="Freeform: Shape 21">
            <a:extLst>
              <a:ext uri="{FF2B5EF4-FFF2-40B4-BE49-F238E27FC236}">
                <a16:creationId xmlns:a16="http://schemas.microsoft.com/office/drawing/2014/main" id="{EBAFAF2B-D5F2-42B1-A5C6-2BB438B68159}"/>
              </a:ext>
            </a:extLst>
          </p:cNvPr>
          <p:cNvSpPr/>
          <p:nvPr/>
        </p:nvSpPr>
        <p:spPr>
          <a:xfrm>
            <a:off x="9954545" y="764522"/>
            <a:ext cx="307910" cy="447869"/>
          </a:xfrm>
          <a:custGeom>
            <a:avLst/>
            <a:gdLst>
              <a:gd name="connsiteX0" fmla="*/ 307910 w 307910"/>
              <a:gd name="connsiteY0" fmla="*/ 0 h 447869"/>
              <a:gd name="connsiteX1" fmla="*/ 93306 w 307910"/>
              <a:gd name="connsiteY1" fmla="*/ 130629 h 447869"/>
              <a:gd name="connsiteX2" fmla="*/ 0 w 307910"/>
              <a:gd name="connsiteY2" fmla="*/ 447869 h 447869"/>
            </a:gdLst>
            <a:ahLst/>
            <a:cxnLst>
              <a:cxn ang="0">
                <a:pos x="connsiteX0" y="connsiteY0"/>
              </a:cxn>
              <a:cxn ang="0">
                <a:pos x="connsiteX1" y="connsiteY1"/>
              </a:cxn>
              <a:cxn ang="0">
                <a:pos x="connsiteX2" y="connsiteY2"/>
              </a:cxn>
            </a:cxnLst>
            <a:rect l="l" t="t" r="r" b="b"/>
            <a:pathLst>
              <a:path w="307910" h="447869">
                <a:moveTo>
                  <a:pt x="307910" y="0"/>
                </a:moveTo>
                <a:cubicBezTo>
                  <a:pt x="226267" y="27992"/>
                  <a:pt x="144624" y="55984"/>
                  <a:pt x="93306" y="130629"/>
                </a:cubicBezTo>
                <a:cubicBezTo>
                  <a:pt x="41988" y="205274"/>
                  <a:pt x="31102" y="390330"/>
                  <a:pt x="0" y="447869"/>
                </a:cubicBezTo>
              </a:path>
            </a:pathLst>
          </a:custGeom>
          <a:noFill/>
          <a:ln>
            <a:solidFill>
              <a:schemeClr val="bg1">
                <a:lumMod val="65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7A31A5D4-4B39-4DA4-BA66-312FF9940597}"/>
              </a:ext>
            </a:extLst>
          </p:cNvPr>
          <p:cNvSpPr/>
          <p:nvPr/>
        </p:nvSpPr>
        <p:spPr>
          <a:xfrm>
            <a:off x="10262455" y="557311"/>
            <a:ext cx="2100896" cy="646331"/>
          </a:xfrm>
          <a:prstGeom prst="rect">
            <a:avLst/>
          </a:prstGeom>
          <a:noFill/>
        </p:spPr>
        <p:txBody>
          <a:bodyPr wrap="square">
            <a:spAutoFit/>
          </a:bodyPr>
          <a:lstStyle/>
          <a:p>
            <a:r>
              <a:rPr lang="fr-FR" dirty="0">
                <a:solidFill>
                  <a:schemeClr val="bg1">
                    <a:lumMod val="65000"/>
                  </a:schemeClr>
                </a:solidFill>
              </a:rPr>
              <a:t>1 </a:t>
            </a:r>
            <a:r>
              <a:rPr lang="fr-FR" dirty="0" err="1">
                <a:solidFill>
                  <a:schemeClr val="bg1">
                    <a:lumMod val="65000"/>
                  </a:schemeClr>
                </a:solidFill>
              </a:rPr>
              <a:t>parameter</a:t>
            </a:r>
            <a:r>
              <a:rPr lang="fr-FR" dirty="0">
                <a:solidFill>
                  <a:schemeClr val="bg1">
                    <a:lumMod val="65000"/>
                  </a:schemeClr>
                </a:solidFill>
              </a:rPr>
              <a:t> set</a:t>
            </a:r>
          </a:p>
          <a:p>
            <a:r>
              <a:rPr lang="fr-FR" dirty="0">
                <a:solidFill>
                  <a:schemeClr val="bg1">
                    <a:lumMod val="65000"/>
                  </a:schemeClr>
                </a:solidFill>
              </a:rPr>
              <a:t>= 31 values</a:t>
            </a:r>
            <a:endParaRPr lang="en-GB" dirty="0">
              <a:solidFill>
                <a:schemeClr val="bg1">
                  <a:lumMod val="65000"/>
                </a:schemeClr>
              </a:solidFill>
            </a:endParaRPr>
          </a:p>
        </p:txBody>
      </p:sp>
      <p:sp>
        <p:nvSpPr>
          <p:cNvPr id="24" name="Rectangle 23">
            <a:extLst>
              <a:ext uri="{FF2B5EF4-FFF2-40B4-BE49-F238E27FC236}">
                <a16:creationId xmlns:a16="http://schemas.microsoft.com/office/drawing/2014/main" id="{14530CFC-A284-413E-A765-00184AF7491D}"/>
              </a:ext>
            </a:extLst>
          </p:cNvPr>
          <p:cNvSpPr/>
          <p:nvPr/>
        </p:nvSpPr>
        <p:spPr>
          <a:xfrm>
            <a:off x="9327273" y="2124443"/>
            <a:ext cx="2343369" cy="369332"/>
          </a:xfrm>
          <a:prstGeom prst="rect">
            <a:avLst/>
          </a:prstGeom>
          <a:noFill/>
        </p:spPr>
        <p:txBody>
          <a:bodyPr wrap="square">
            <a:spAutoFit/>
          </a:bodyPr>
          <a:lstStyle/>
          <a:p>
            <a:pPr algn="ctr"/>
            <a:r>
              <a:rPr lang="fr-FR" dirty="0">
                <a:solidFill>
                  <a:schemeClr val="bg1">
                    <a:lumMod val="65000"/>
                  </a:schemeClr>
                </a:solidFill>
              </a:rPr>
              <a:t>Accepted sets</a:t>
            </a:r>
            <a:endParaRPr lang="en-GB" dirty="0">
              <a:solidFill>
                <a:schemeClr val="bg1">
                  <a:lumMod val="65000"/>
                </a:schemeClr>
              </a:solidFill>
            </a:endParaRPr>
          </a:p>
        </p:txBody>
      </p:sp>
      <p:sp>
        <p:nvSpPr>
          <p:cNvPr id="26" name="Rectangle 25">
            <a:extLst>
              <a:ext uri="{FF2B5EF4-FFF2-40B4-BE49-F238E27FC236}">
                <a16:creationId xmlns:a16="http://schemas.microsoft.com/office/drawing/2014/main" id="{BE3B7FDF-E0BD-4D93-8DBE-0E5254BC8E25}"/>
              </a:ext>
            </a:extLst>
          </p:cNvPr>
          <p:cNvSpPr/>
          <p:nvPr/>
        </p:nvSpPr>
        <p:spPr>
          <a:xfrm>
            <a:off x="9327273" y="3258857"/>
            <a:ext cx="2343369" cy="369332"/>
          </a:xfrm>
          <a:prstGeom prst="rect">
            <a:avLst/>
          </a:prstGeom>
          <a:noFill/>
        </p:spPr>
        <p:txBody>
          <a:bodyPr wrap="square">
            <a:spAutoFit/>
          </a:bodyPr>
          <a:lstStyle/>
          <a:p>
            <a:pPr algn="ctr"/>
            <a:r>
              <a:rPr lang="fr-FR" dirty="0">
                <a:solidFill>
                  <a:schemeClr val="bg1">
                    <a:lumMod val="65000"/>
                  </a:schemeClr>
                </a:solidFill>
              </a:rPr>
              <a:t>Simulation sets</a:t>
            </a:r>
            <a:endParaRPr lang="en-GB" dirty="0">
              <a:solidFill>
                <a:schemeClr val="bg1">
                  <a:lumMod val="65000"/>
                </a:schemeClr>
              </a:solidFill>
            </a:endParaRPr>
          </a:p>
        </p:txBody>
      </p:sp>
      <p:sp>
        <p:nvSpPr>
          <p:cNvPr id="27" name="Rectangle 26">
            <a:extLst>
              <a:ext uri="{FF2B5EF4-FFF2-40B4-BE49-F238E27FC236}">
                <a16:creationId xmlns:a16="http://schemas.microsoft.com/office/drawing/2014/main" id="{8FF3C0E0-45E2-4448-BD27-BBF3646EECAB}"/>
              </a:ext>
            </a:extLst>
          </p:cNvPr>
          <p:cNvSpPr/>
          <p:nvPr/>
        </p:nvSpPr>
        <p:spPr>
          <a:xfrm>
            <a:off x="9327273" y="4359613"/>
            <a:ext cx="2343369" cy="646331"/>
          </a:xfrm>
          <a:prstGeom prst="rect">
            <a:avLst/>
          </a:prstGeom>
          <a:noFill/>
        </p:spPr>
        <p:txBody>
          <a:bodyPr wrap="square">
            <a:spAutoFit/>
          </a:bodyPr>
          <a:lstStyle/>
          <a:p>
            <a:pPr algn="ctr"/>
            <a:r>
              <a:rPr lang="fr-FR" dirty="0">
                <a:solidFill>
                  <a:schemeClr val="bg1">
                    <a:lumMod val="65000"/>
                  </a:schemeClr>
                </a:solidFill>
              </a:rPr>
              <a:t>Trend </a:t>
            </a:r>
            <a:r>
              <a:rPr lang="fr-FR" dirty="0" err="1">
                <a:solidFill>
                  <a:schemeClr val="bg1">
                    <a:lumMod val="65000"/>
                  </a:schemeClr>
                </a:solidFill>
              </a:rPr>
              <a:t>from</a:t>
            </a:r>
            <a:r>
              <a:rPr lang="fr-FR" dirty="0">
                <a:solidFill>
                  <a:schemeClr val="bg1">
                    <a:lumMod val="65000"/>
                  </a:schemeClr>
                </a:solidFill>
              </a:rPr>
              <a:t> multiple simulations</a:t>
            </a:r>
            <a:endParaRPr lang="en-GB" dirty="0">
              <a:solidFill>
                <a:schemeClr val="bg1">
                  <a:lumMod val="65000"/>
                </a:schemeClr>
              </a:solidFill>
            </a:endParaRPr>
          </a:p>
        </p:txBody>
      </p:sp>
      <p:sp>
        <p:nvSpPr>
          <p:cNvPr id="28" name="Footer Placeholder 9">
            <a:extLst>
              <a:ext uri="{FF2B5EF4-FFF2-40B4-BE49-F238E27FC236}">
                <a16:creationId xmlns:a16="http://schemas.microsoft.com/office/drawing/2014/main" id="{9164CF52-2D1F-49A0-BCBD-3D9D7B1E23FF}"/>
              </a:ext>
            </a:extLst>
          </p:cNvPr>
          <p:cNvSpPr>
            <a:spLocks noGrp="1"/>
          </p:cNvSpPr>
          <p:nvPr>
            <p:ph type="ftr" sz="quarter" idx="11"/>
          </p:nvPr>
        </p:nvSpPr>
        <p:spPr>
          <a:xfrm>
            <a:off x="4038600" y="6356350"/>
            <a:ext cx="4114800" cy="365125"/>
          </a:xfrm>
        </p:spPr>
        <p:txBody>
          <a:bodyPr/>
          <a:lstStyle/>
          <a:p>
            <a:r>
              <a:rPr lang="fr-FR" dirty="0" err="1"/>
              <a:t>Results</a:t>
            </a:r>
            <a:endParaRPr lang="en-GB" dirty="0"/>
          </a:p>
        </p:txBody>
      </p:sp>
    </p:spTree>
    <p:extLst>
      <p:ext uri="{BB962C8B-B14F-4D97-AF65-F5344CB8AC3E}">
        <p14:creationId xmlns:p14="http://schemas.microsoft.com/office/powerpoint/2010/main" val="635414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952AF-34EA-4D35-863D-ADFA05C8918C}"/>
              </a:ext>
            </a:extLst>
          </p:cNvPr>
          <p:cNvSpPr>
            <a:spLocks noGrp="1"/>
          </p:cNvSpPr>
          <p:nvPr>
            <p:ph type="title"/>
          </p:nvPr>
        </p:nvSpPr>
        <p:spPr>
          <a:xfrm>
            <a:off x="877078" y="365125"/>
            <a:ext cx="10476721" cy="1325563"/>
          </a:xfrm>
        </p:spPr>
        <p:txBody>
          <a:bodyPr/>
          <a:lstStyle/>
          <a:p>
            <a:r>
              <a:rPr lang="fr-FR" dirty="0" err="1"/>
              <a:t>Individual-level</a:t>
            </a:r>
            <a:r>
              <a:rPr lang="fr-FR" dirty="0"/>
              <a:t> simulations</a:t>
            </a:r>
            <a:endParaRPr lang="en-GB" dirty="0"/>
          </a:p>
        </p:txBody>
      </p:sp>
      <p:sp>
        <p:nvSpPr>
          <p:cNvPr id="3" name="Subtitle 2">
            <a:extLst>
              <a:ext uri="{FF2B5EF4-FFF2-40B4-BE49-F238E27FC236}">
                <a16:creationId xmlns:a16="http://schemas.microsoft.com/office/drawing/2014/main" id="{6D348EB1-1862-4C77-8E78-56ED7DD35D26}"/>
              </a:ext>
            </a:extLst>
          </p:cNvPr>
          <p:cNvSpPr>
            <a:spLocks noGrp="1"/>
          </p:cNvSpPr>
          <p:nvPr>
            <p:ph idx="1"/>
          </p:nvPr>
        </p:nvSpPr>
        <p:spPr>
          <a:xfrm>
            <a:off x="877077" y="1825625"/>
            <a:ext cx="7903029" cy="992220"/>
          </a:xfrm>
        </p:spPr>
        <p:txBody>
          <a:bodyPr>
            <a:normAutofit/>
          </a:bodyPr>
          <a:lstStyle/>
          <a:p>
            <a:pPr marL="0" indent="0">
              <a:buNone/>
            </a:pPr>
            <a:r>
              <a:rPr lang="fr-FR" sz="2400" dirty="0"/>
              <a:t>How </a:t>
            </a:r>
            <a:r>
              <a:rPr lang="fr-FR" sz="2400" dirty="0" err="1"/>
              <a:t>does</a:t>
            </a:r>
            <a:r>
              <a:rPr lang="fr-FR" sz="2400" dirty="0"/>
              <a:t> </a:t>
            </a:r>
            <a:r>
              <a:rPr lang="fr-FR" sz="2400" dirty="0" err="1"/>
              <a:t>plasticity</a:t>
            </a:r>
            <a:r>
              <a:rPr lang="fr-FR" sz="2400" dirty="0"/>
              <a:t> affect </a:t>
            </a:r>
            <a:r>
              <a:rPr lang="fr-FR" sz="2400" dirty="0" err="1"/>
              <a:t>community</a:t>
            </a:r>
            <a:r>
              <a:rPr lang="fr-FR" sz="2400" dirty="0"/>
              <a:t> </a:t>
            </a:r>
            <a:r>
              <a:rPr lang="fr-FR" sz="2400" dirty="0" err="1"/>
              <a:t>response</a:t>
            </a:r>
            <a:r>
              <a:rPr lang="fr-FR" sz="2400" dirty="0"/>
              <a:t> to spatial and temporal </a:t>
            </a:r>
            <a:r>
              <a:rPr lang="fr-FR" sz="2400" dirty="0" err="1"/>
              <a:t>variability</a:t>
            </a:r>
            <a:r>
              <a:rPr lang="fr-FR" sz="2400" dirty="0"/>
              <a:t>?</a:t>
            </a:r>
          </a:p>
        </p:txBody>
      </p:sp>
      <p:sp>
        <p:nvSpPr>
          <p:cNvPr id="5" name="Slide Number Placeholder 4">
            <a:extLst>
              <a:ext uri="{FF2B5EF4-FFF2-40B4-BE49-F238E27FC236}">
                <a16:creationId xmlns:a16="http://schemas.microsoft.com/office/drawing/2014/main" id="{31E97FEF-1441-4A53-AA0D-24A7CCE0952E}"/>
              </a:ext>
            </a:extLst>
          </p:cNvPr>
          <p:cNvSpPr>
            <a:spLocks noGrp="1"/>
          </p:cNvSpPr>
          <p:nvPr>
            <p:ph type="sldNum" sz="quarter" idx="12"/>
          </p:nvPr>
        </p:nvSpPr>
        <p:spPr/>
        <p:txBody>
          <a:bodyPr/>
          <a:lstStyle/>
          <a:p>
            <a:fld id="{34BA187E-3B1D-49CC-A6C2-74DAB6A28C99}" type="slidenum">
              <a:rPr lang="en-GB" smtClean="0"/>
              <a:t>32</a:t>
            </a:fld>
            <a:endParaRPr lang="en-GB" dirty="0"/>
          </a:p>
        </p:txBody>
      </p:sp>
      <p:sp>
        <p:nvSpPr>
          <p:cNvPr id="25" name="Footer Placeholder 24">
            <a:extLst>
              <a:ext uri="{FF2B5EF4-FFF2-40B4-BE49-F238E27FC236}">
                <a16:creationId xmlns:a16="http://schemas.microsoft.com/office/drawing/2014/main" id="{74715F56-4119-414B-92A5-523D81AC21C4}"/>
              </a:ext>
            </a:extLst>
          </p:cNvPr>
          <p:cNvSpPr>
            <a:spLocks noGrp="1"/>
          </p:cNvSpPr>
          <p:nvPr>
            <p:ph type="ftr" sz="quarter" idx="11"/>
          </p:nvPr>
        </p:nvSpPr>
        <p:spPr/>
        <p:txBody>
          <a:bodyPr/>
          <a:lstStyle/>
          <a:p>
            <a:r>
              <a:rPr lang="fr-FR" dirty="0" err="1"/>
              <a:t>Results</a:t>
            </a:r>
            <a:endParaRPr lang="en-GB" dirty="0"/>
          </a:p>
        </p:txBody>
      </p:sp>
      <p:pic>
        <p:nvPicPr>
          <p:cNvPr id="29" name="Picture 28">
            <a:extLst>
              <a:ext uri="{FF2B5EF4-FFF2-40B4-BE49-F238E27FC236}">
                <a16:creationId xmlns:a16="http://schemas.microsoft.com/office/drawing/2014/main" id="{B31B70DE-C427-48BD-9D37-0A44D8BD87ED}"/>
              </a:ext>
            </a:extLst>
          </p:cNvPr>
          <p:cNvPicPr>
            <a:picLocks noChangeAspect="1"/>
          </p:cNvPicPr>
          <p:nvPr/>
        </p:nvPicPr>
        <p:blipFill>
          <a:blip r:embed="rId2"/>
          <a:stretch>
            <a:fillRect/>
          </a:stretch>
        </p:blipFill>
        <p:spPr>
          <a:xfrm>
            <a:off x="511706" y="3735011"/>
            <a:ext cx="5584294" cy="1146842"/>
          </a:xfrm>
          <a:prstGeom prst="rect">
            <a:avLst/>
          </a:prstGeom>
        </p:spPr>
      </p:pic>
      <p:sp>
        <p:nvSpPr>
          <p:cNvPr id="30" name="Subtitle 2">
            <a:extLst>
              <a:ext uri="{FF2B5EF4-FFF2-40B4-BE49-F238E27FC236}">
                <a16:creationId xmlns:a16="http://schemas.microsoft.com/office/drawing/2014/main" id="{0B1730BB-9D0F-4049-BCC7-B6496D6D4E58}"/>
              </a:ext>
            </a:extLst>
          </p:cNvPr>
          <p:cNvSpPr txBox="1">
            <a:spLocks/>
          </p:cNvSpPr>
          <p:nvPr/>
        </p:nvSpPr>
        <p:spPr>
          <a:xfrm>
            <a:off x="877077" y="2830762"/>
            <a:ext cx="5131837" cy="904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Individual</a:t>
            </a:r>
            <a:r>
              <a:rPr lang="fr-FR" dirty="0"/>
              <a:t> </a:t>
            </a:r>
            <a:r>
              <a:rPr lang="fr-FR" dirty="0" err="1"/>
              <a:t>growth</a:t>
            </a:r>
            <a:r>
              <a:rPr lang="fr-FR" dirty="0"/>
              <a:t> </a:t>
            </a:r>
            <a:r>
              <a:rPr lang="fr-FR" dirty="0" err="1"/>
              <a:t>along</a:t>
            </a:r>
            <a:r>
              <a:rPr lang="fr-FR" dirty="0"/>
              <a:t> an </a:t>
            </a:r>
            <a:r>
              <a:rPr lang="fr-FR" dirty="0" err="1">
                <a:solidFill>
                  <a:schemeClr val="accent2"/>
                </a:solidFill>
              </a:rPr>
              <a:t>availability</a:t>
            </a:r>
            <a:r>
              <a:rPr lang="fr-FR" dirty="0"/>
              <a:t> gradient </a:t>
            </a:r>
            <a:r>
              <a:rPr lang="fr-FR" dirty="0">
                <a:solidFill>
                  <a:schemeClr val="bg1">
                    <a:lumMod val="75000"/>
                  </a:schemeClr>
                </a:solidFill>
              </a:rPr>
              <a:t>(spatial)</a:t>
            </a:r>
          </a:p>
        </p:txBody>
      </p:sp>
      <p:sp>
        <p:nvSpPr>
          <p:cNvPr id="32" name="Rectangle 31">
            <a:extLst>
              <a:ext uri="{FF2B5EF4-FFF2-40B4-BE49-F238E27FC236}">
                <a16:creationId xmlns:a16="http://schemas.microsoft.com/office/drawing/2014/main" id="{88FFEAF8-335B-41F6-8191-0C3D1A86ECC1}"/>
              </a:ext>
            </a:extLst>
          </p:cNvPr>
          <p:cNvSpPr/>
          <p:nvPr/>
        </p:nvSpPr>
        <p:spPr>
          <a:xfrm>
            <a:off x="10838929" y="1070052"/>
            <a:ext cx="1170481" cy="369332"/>
          </a:xfrm>
          <a:prstGeom prst="rect">
            <a:avLst/>
          </a:prstGeom>
          <a:noFill/>
        </p:spPr>
        <p:txBody>
          <a:bodyPr wrap="square">
            <a:spAutoFit/>
          </a:bodyPr>
          <a:lstStyle/>
          <a:p>
            <a:pPr algn="r"/>
            <a:r>
              <a:rPr lang="fr-FR" dirty="0">
                <a:solidFill>
                  <a:schemeClr val="bg1">
                    <a:lumMod val="65000"/>
                  </a:schemeClr>
                </a:solidFill>
              </a:rPr>
              <a:t>100 </a:t>
            </a:r>
            <a:r>
              <a:rPr lang="fr-FR" dirty="0" err="1">
                <a:solidFill>
                  <a:schemeClr val="bg1">
                    <a:lumMod val="65000"/>
                  </a:schemeClr>
                </a:solidFill>
              </a:rPr>
              <a:t>days</a:t>
            </a:r>
            <a:endParaRPr lang="en-GB" dirty="0">
              <a:solidFill>
                <a:schemeClr val="bg1">
                  <a:lumMod val="65000"/>
                </a:schemeClr>
              </a:solidFill>
            </a:endParaRPr>
          </a:p>
        </p:txBody>
      </p:sp>
      <p:sp>
        <p:nvSpPr>
          <p:cNvPr id="33" name="Rectangle 32">
            <a:extLst>
              <a:ext uri="{FF2B5EF4-FFF2-40B4-BE49-F238E27FC236}">
                <a16:creationId xmlns:a16="http://schemas.microsoft.com/office/drawing/2014/main" id="{7ACCD984-27B6-4B3A-BC90-4ECD665EA2A1}"/>
              </a:ext>
            </a:extLst>
          </p:cNvPr>
          <p:cNvSpPr/>
          <p:nvPr/>
        </p:nvSpPr>
        <p:spPr>
          <a:xfrm>
            <a:off x="9869955" y="650120"/>
            <a:ext cx="2139455" cy="369332"/>
          </a:xfrm>
          <a:prstGeom prst="rect">
            <a:avLst/>
          </a:prstGeom>
          <a:noFill/>
        </p:spPr>
        <p:txBody>
          <a:bodyPr wrap="square">
            <a:spAutoFit/>
          </a:bodyPr>
          <a:lstStyle/>
          <a:p>
            <a:pPr algn="r"/>
            <a:r>
              <a:rPr lang="fr-FR" dirty="0">
                <a:solidFill>
                  <a:schemeClr val="bg1">
                    <a:lumMod val="65000"/>
                  </a:schemeClr>
                </a:solidFill>
              </a:rPr>
              <a:t>12*12*90 cm pots</a:t>
            </a:r>
            <a:endParaRPr lang="en-GB" dirty="0">
              <a:solidFill>
                <a:schemeClr val="bg1">
                  <a:lumMod val="65000"/>
                </a:schemeClr>
              </a:solidFill>
            </a:endParaRPr>
          </a:p>
        </p:txBody>
      </p:sp>
      <p:sp>
        <p:nvSpPr>
          <p:cNvPr id="34" name="Rectangle 33">
            <a:extLst>
              <a:ext uri="{FF2B5EF4-FFF2-40B4-BE49-F238E27FC236}">
                <a16:creationId xmlns:a16="http://schemas.microsoft.com/office/drawing/2014/main" id="{BA7D2951-38E3-49A6-A107-B0F9421495D6}"/>
              </a:ext>
            </a:extLst>
          </p:cNvPr>
          <p:cNvSpPr/>
          <p:nvPr/>
        </p:nvSpPr>
        <p:spPr>
          <a:xfrm>
            <a:off x="9680519" y="230188"/>
            <a:ext cx="2328891" cy="369332"/>
          </a:xfrm>
          <a:prstGeom prst="rect">
            <a:avLst/>
          </a:prstGeom>
          <a:noFill/>
        </p:spPr>
        <p:txBody>
          <a:bodyPr wrap="square">
            <a:spAutoFit/>
          </a:bodyPr>
          <a:lstStyle/>
          <a:p>
            <a:pPr algn="r"/>
            <a:r>
              <a:rPr lang="fr-FR" dirty="0" err="1">
                <a:solidFill>
                  <a:schemeClr val="bg1">
                    <a:lumMod val="65000"/>
                  </a:schemeClr>
                </a:solidFill>
              </a:rPr>
              <a:t>fixed</a:t>
            </a:r>
            <a:r>
              <a:rPr lang="fr-FR" dirty="0">
                <a:solidFill>
                  <a:schemeClr val="bg1">
                    <a:lumMod val="65000"/>
                  </a:schemeClr>
                </a:solidFill>
              </a:rPr>
              <a:t> T° &amp; irradiance</a:t>
            </a:r>
            <a:endParaRPr lang="en-GB" dirty="0">
              <a:solidFill>
                <a:schemeClr val="bg1">
                  <a:lumMod val="65000"/>
                </a:schemeClr>
              </a:solidFill>
            </a:endParaRPr>
          </a:p>
        </p:txBody>
      </p:sp>
    </p:spTree>
    <p:extLst>
      <p:ext uri="{BB962C8B-B14F-4D97-AF65-F5344CB8AC3E}">
        <p14:creationId xmlns:p14="http://schemas.microsoft.com/office/powerpoint/2010/main" val="2569208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952AF-34EA-4D35-863D-ADFA05C8918C}"/>
              </a:ext>
            </a:extLst>
          </p:cNvPr>
          <p:cNvSpPr>
            <a:spLocks noGrp="1"/>
          </p:cNvSpPr>
          <p:nvPr>
            <p:ph type="title"/>
          </p:nvPr>
        </p:nvSpPr>
        <p:spPr>
          <a:xfrm>
            <a:off x="877078" y="365125"/>
            <a:ext cx="10476721" cy="1325563"/>
          </a:xfrm>
        </p:spPr>
        <p:txBody>
          <a:bodyPr/>
          <a:lstStyle/>
          <a:p>
            <a:r>
              <a:rPr lang="fr-FR" dirty="0" err="1"/>
              <a:t>Individual-level</a:t>
            </a:r>
            <a:r>
              <a:rPr lang="fr-FR" dirty="0"/>
              <a:t> simulations</a:t>
            </a:r>
            <a:endParaRPr lang="en-GB" dirty="0"/>
          </a:p>
        </p:txBody>
      </p:sp>
      <p:sp>
        <p:nvSpPr>
          <p:cNvPr id="3" name="Subtitle 2">
            <a:extLst>
              <a:ext uri="{FF2B5EF4-FFF2-40B4-BE49-F238E27FC236}">
                <a16:creationId xmlns:a16="http://schemas.microsoft.com/office/drawing/2014/main" id="{6D348EB1-1862-4C77-8E78-56ED7DD35D26}"/>
              </a:ext>
            </a:extLst>
          </p:cNvPr>
          <p:cNvSpPr>
            <a:spLocks noGrp="1"/>
          </p:cNvSpPr>
          <p:nvPr>
            <p:ph idx="1"/>
          </p:nvPr>
        </p:nvSpPr>
        <p:spPr>
          <a:xfrm>
            <a:off x="877077" y="1825625"/>
            <a:ext cx="7903029" cy="992220"/>
          </a:xfrm>
        </p:spPr>
        <p:txBody>
          <a:bodyPr>
            <a:normAutofit/>
          </a:bodyPr>
          <a:lstStyle/>
          <a:p>
            <a:pPr marL="0" indent="0">
              <a:buNone/>
            </a:pPr>
            <a:r>
              <a:rPr lang="fr-FR" sz="2400" dirty="0"/>
              <a:t>How </a:t>
            </a:r>
            <a:r>
              <a:rPr lang="fr-FR" sz="2400" dirty="0" err="1"/>
              <a:t>does</a:t>
            </a:r>
            <a:r>
              <a:rPr lang="fr-FR" sz="2400" dirty="0"/>
              <a:t> </a:t>
            </a:r>
            <a:r>
              <a:rPr lang="fr-FR" sz="2400" dirty="0" err="1"/>
              <a:t>plasticity</a:t>
            </a:r>
            <a:r>
              <a:rPr lang="fr-FR" sz="2400" dirty="0"/>
              <a:t> affect </a:t>
            </a:r>
            <a:r>
              <a:rPr lang="fr-FR" sz="2400" dirty="0" err="1"/>
              <a:t>community</a:t>
            </a:r>
            <a:r>
              <a:rPr lang="fr-FR" sz="2400" dirty="0"/>
              <a:t> </a:t>
            </a:r>
            <a:r>
              <a:rPr lang="fr-FR" sz="2400" dirty="0" err="1"/>
              <a:t>response</a:t>
            </a:r>
            <a:r>
              <a:rPr lang="fr-FR" sz="2400" dirty="0"/>
              <a:t> to spatial and temporal </a:t>
            </a:r>
            <a:r>
              <a:rPr lang="fr-FR" sz="2400" dirty="0" err="1"/>
              <a:t>variability</a:t>
            </a:r>
            <a:r>
              <a:rPr lang="fr-FR" sz="2400" dirty="0"/>
              <a:t>?</a:t>
            </a:r>
          </a:p>
        </p:txBody>
      </p:sp>
      <p:pic>
        <p:nvPicPr>
          <p:cNvPr id="8" name="Picture 7">
            <a:extLst>
              <a:ext uri="{FF2B5EF4-FFF2-40B4-BE49-F238E27FC236}">
                <a16:creationId xmlns:a16="http://schemas.microsoft.com/office/drawing/2014/main" id="{5688DD59-D604-423D-A3B1-2F3931CFE567}"/>
              </a:ext>
            </a:extLst>
          </p:cNvPr>
          <p:cNvPicPr>
            <a:picLocks noChangeAspect="1"/>
          </p:cNvPicPr>
          <p:nvPr/>
        </p:nvPicPr>
        <p:blipFill rotWithShape="1">
          <a:blip r:embed="rId2">
            <a:extLst>
              <a:ext uri="{28A0092B-C50C-407E-A947-70E740481C1C}">
                <a14:useLocalDpi xmlns:a14="http://schemas.microsoft.com/office/drawing/2010/main" val="0"/>
              </a:ext>
            </a:extLst>
          </a:blip>
          <a:srcRect l="7747" t="11202" r="47052" b="72405"/>
          <a:stretch/>
        </p:blipFill>
        <p:spPr>
          <a:xfrm>
            <a:off x="6424859" y="3735011"/>
            <a:ext cx="5398841" cy="1039350"/>
          </a:xfrm>
          <a:prstGeom prst="rect">
            <a:avLst/>
          </a:prstGeom>
        </p:spPr>
      </p:pic>
      <p:sp>
        <p:nvSpPr>
          <p:cNvPr id="5" name="Slide Number Placeholder 4">
            <a:extLst>
              <a:ext uri="{FF2B5EF4-FFF2-40B4-BE49-F238E27FC236}">
                <a16:creationId xmlns:a16="http://schemas.microsoft.com/office/drawing/2014/main" id="{31E97FEF-1441-4A53-AA0D-24A7CCE0952E}"/>
              </a:ext>
            </a:extLst>
          </p:cNvPr>
          <p:cNvSpPr>
            <a:spLocks noGrp="1"/>
          </p:cNvSpPr>
          <p:nvPr>
            <p:ph type="sldNum" sz="quarter" idx="12"/>
          </p:nvPr>
        </p:nvSpPr>
        <p:spPr/>
        <p:txBody>
          <a:bodyPr/>
          <a:lstStyle/>
          <a:p>
            <a:fld id="{34BA187E-3B1D-49CC-A6C2-74DAB6A28C99}" type="slidenum">
              <a:rPr lang="en-GB" smtClean="0"/>
              <a:t>33</a:t>
            </a:fld>
            <a:endParaRPr lang="en-GB" dirty="0"/>
          </a:p>
        </p:txBody>
      </p:sp>
      <p:sp>
        <p:nvSpPr>
          <p:cNvPr id="25" name="Footer Placeholder 24">
            <a:extLst>
              <a:ext uri="{FF2B5EF4-FFF2-40B4-BE49-F238E27FC236}">
                <a16:creationId xmlns:a16="http://schemas.microsoft.com/office/drawing/2014/main" id="{74715F56-4119-414B-92A5-523D81AC21C4}"/>
              </a:ext>
            </a:extLst>
          </p:cNvPr>
          <p:cNvSpPr>
            <a:spLocks noGrp="1"/>
          </p:cNvSpPr>
          <p:nvPr>
            <p:ph type="ftr" sz="quarter" idx="11"/>
          </p:nvPr>
        </p:nvSpPr>
        <p:spPr/>
        <p:txBody>
          <a:bodyPr/>
          <a:lstStyle/>
          <a:p>
            <a:r>
              <a:rPr lang="fr-FR" dirty="0" err="1"/>
              <a:t>Results</a:t>
            </a:r>
            <a:endParaRPr lang="en-GB" dirty="0"/>
          </a:p>
        </p:txBody>
      </p:sp>
      <p:pic>
        <p:nvPicPr>
          <p:cNvPr id="29" name="Picture 28">
            <a:extLst>
              <a:ext uri="{FF2B5EF4-FFF2-40B4-BE49-F238E27FC236}">
                <a16:creationId xmlns:a16="http://schemas.microsoft.com/office/drawing/2014/main" id="{B31B70DE-C427-48BD-9D37-0A44D8BD87ED}"/>
              </a:ext>
            </a:extLst>
          </p:cNvPr>
          <p:cNvPicPr>
            <a:picLocks noChangeAspect="1"/>
          </p:cNvPicPr>
          <p:nvPr/>
        </p:nvPicPr>
        <p:blipFill>
          <a:blip r:embed="rId3"/>
          <a:stretch>
            <a:fillRect/>
          </a:stretch>
        </p:blipFill>
        <p:spPr>
          <a:xfrm>
            <a:off x="511706" y="3735011"/>
            <a:ext cx="5584294" cy="1146842"/>
          </a:xfrm>
          <a:prstGeom prst="rect">
            <a:avLst/>
          </a:prstGeom>
        </p:spPr>
      </p:pic>
      <p:sp>
        <p:nvSpPr>
          <p:cNvPr id="30" name="Subtitle 2">
            <a:extLst>
              <a:ext uri="{FF2B5EF4-FFF2-40B4-BE49-F238E27FC236}">
                <a16:creationId xmlns:a16="http://schemas.microsoft.com/office/drawing/2014/main" id="{0B1730BB-9D0F-4049-BCC7-B6496D6D4E58}"/>
              </a:ext>
            </a:extLst>
          </p:cNvPr>
          <p:cNvSpPr txBox="1">
            <a:spLocks/>
          </p:cNvSpPr>
          <p:nvPr/>
        </p:nvSpPr>
        <p:spPr>
          <a:xfrm>
            <a:off x="877077" y="2830762"/>
            <a:ext cx="5131837" cy="904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Individual</a:t>
            </a:r>
            <a:r>
              <a:rPr lang="fr-FR" dirty="0"/>
              <a:t> </a:t>
            </a:r>
            <a:r>
              <a:rPr lang="fr-FR" dirty="0" err="1"/>
              <a:t>growth</a:t>
            </a:r>
            <a:r>
              <a:rPr lang="fr-FR" dirty="0"/>
              <a:t> </a:t>
            </a:r>
            <a:r>
              <a:rPr lang="fr-FR" dirty="0" err="1"/>
              <a:t>along</a:t>
            </a:r>
            <a:r>
              <a:rPr lang="fr-FR" dirty="0"/>
              <a:t> an </a:t>
            </a:r>
            <a:r>
              <a:rPr lang="fr-FR" dirty="0" err="1">
                <a:solidFill>
                  <a:schemeClr val="accent2"/>
                </a:solidFill>
              </a:rPr>
              <a:t>availability</a:t>
            </a:r>
            <a:r>
              <a:rPr lang="fr-FR" dirty="0"/>
              <a:t> gradient </a:t>
            </a:r>
            <a:r>
              <a:rPr lang="fr-FR" dirty="0">
                <a:solidFill>
                  <a:schemeClr val="bg1">
                    <a:lumMod val="75000"/>
                  </a:schemeClr>
                </a:solidFill>
              </a:rPr>
              <a:t>(spatial)</a:t>
            </a:r>
          </a:p>
        </p:txBody>
      </p:sp>
      <p:sp>
        <p:nvSpPr>
          <p:cNvPr id="31" name="Subtitle 2">
            <a:extLst>
              <a:ext uri="{FF2B5EF4-FFF2-40B4-BE49-F238E27FC236}">
                <a16:creationId xmlns:a16="http://schemas.microsoft.com/office/drawing/2014/main" id="{953ACA7F-BB2F-4514-8FE5-D1742C0B2489}"/>
              </a:ext>
            </a:extLst>
          </p:cNvPr>
          <p:cNvSpPr txBox="1">
            <a:spLocks/>
          </p:cNvSpPr>
          <p:nvPr/>
        </p:nvSpPr>
        <p:spPr>
          <a:xfrm>
            <a:off x="6558360" y="2837796"/>
            <a:ext cx="5131837" cy="21356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Individual</a:t>
            </a:r>
            <a:r>
              <a:rPr lang="fr-FR" dirty="0"/>
              <a:t> </a:t>
            </a:r>
            <a:r>
              <a:rPr lang="fr-FR" dirty="0" err="1"/>
              <a:t>growth</a:t>
            </a:r>
            <a:r>
              <a:rPr lang="fr-FR" dirty="0"/>
              <a:t> </a:t>
            </a:r>
            <a:r>
              <a:rPr lang="fr-FR" dirty="0" err="1"/>
              <a:t>along</a:t>
            </a:r>
            <a:r>
              <a:rPr lang="fr-FR" dirty="0"/>
              <a:t> an </a:t>
            </a:r>
            <a:r>
              <a:rPr lang="fr-FR" dirty="0" err="1">
                <a:solidFill>
                  <a:schemeClr val="accent2"/>
                </a:solidFill>
              </a:rPr>
              <a:t>variability</a:t>
            </a:r>
            <a:r>
              <a:rPr lang="fr-FR" dirty="0"/>
              <a:t> gradient </a:t>
            </a:r>
            <a:r>
              <a:rPr lang="fr-FR" dirty="0">
                <a:solidFill>
                  <a:schemeClr val="bg1">
                    <a:lumMod val="75000"/>
                  </a:schemeClr>
                </a:solidFill>
              </a:rPr>
              <a:t>(temporal)</a:t>
            </a:r>
          </a:p>
        </p:txBody>
      </p:sp>
      <p:sp>
        <p:nvSpPr>
          <p:cNvPr id="32" name="Rectangle 31">
            <a:extLst>
              <a:ext uri="{FF2B5EF4-FFF2-40B4-BE49-F238E27FC236}">
                <a16:creationId xmlns:a16="http://schemas.microsoft.com/office/drawing/2014/main" id="{88FFEAF8-335B-41F6-8191-0C3D1A86ECC1}"/>
              </a:ext>
            </a:extLst>
          </p:cNvPr>
          <p:cNvSpPr/>
          <p:nvPr/>
        </p:nvSpPr>
        <p:spPr>
          <a:xfrm>
            <a:off x="10838929" y="1070052"/>
            <a:ext cx="1170481" cy="369332"/>
          </a:xfrm>
          <a:prstGeom prst="rect">
            <a:avLst/>
          </a:prstGeom>
          <a:noFill/>
        </p:spPr>
        <p:txBody>
          <a:bodyPr wrap="square">
            <a:spAutoFit/>
          </a:bodyPr>
          <a:lstStyle/>
          <a:p>
            <a:pPr algn="r"/>
            <a:r>
              <a:rPr lang="fr-FR" dirty="0">
                <a:solidFill>
                  <a:schemeClr val="bg1">
                    <a:lumMod val="65000"/>
                  </a:schemeClr>
                </a:solidFill>
              </a:rPr>
              <a:t>100 </a:t>
            </a:r>
            <a:r>
              <a:rPr lang="fr-FR" dirty="0" err="1">
                <a:solidFill>
                  <a:schemeClr val="bg1">
                    <a:lumMod val="65000"/>
                  </a:schemeClr>
                </a:solidFill>
              </a:rPr>
              <a:t>days</a:t>
            </a:r>
            <a:endParaRPr lang="en-GB" dirty="0">
              <a:solidFill>
                <a:schemeClr val="bg1">
                  <a:lumMod val="65000"/>
                </a:schemeClr>
              </a:solidFill>
            </a:endParaRPr>
          </a:p>
        </p:txBody>
      </p:sp>
      <p:sp>
        <p:nvSpPr>
          <p:cNvPr id="33" name="Rectangle 32">
            <a:extLst>
              <a:ext uri="{FF2B5EF4-FFF2-40B4-BE49-F238E27FC236}">
                <a16:creationId xmlns:a16="http://schemas.microsoft.com/office/drawing/2014/main" id="{7ACCD984-27B6-4B3A-BC90-4ECD665EA2A1}"/>
              </a:ext>
            </a:extLst>
          </p:cNvPr>
          <p:cNvSpPr/>
          <p:nvPr/>
        </p:nvSpPr>
        <p:spPr>
          <a:xfrm>
            <a:off x="9869955" y="650120"/>
            <a:ext cx="2139455" cy="369332"/>
          </a:xfrm>
          <a:prstGeom prst="rect">
            <a:avLst/>
          </a:prstGeom>
          <a:noFill/>
        </p:spPr>
        <p:txBody>
          <a:bodyPr wrap="square">
            <a:spAutoFit/>
          </a:bodyPr>
          <a:lstStyle/>
          <a:p>
            <a:pPr algn="r"/>
            <a:r>
              <a:rPr lang="fr-FR" dirty="0">
                <a:solidFill>
                  <a:schemeClr val="bg1">
                    <a:lumMod val="65000"/>
                  </a:schemeClr>
                </a:solidFill>
              </a:rPr>
              <a:t>12*12*90 cm pots</a:t>
            </a:r>
            <a:endParaRPr lang="en-GB" dirty="0">
              <a:solidFill>
                <a:schemeClr val="bg1">
                  <a:lumMod val="65000"/>
                </a:schemeClr>
              </a:solidFill>
            </a:endParaRPr>
          </a:p>
        </p:txBody>
      </p:sp>
      <p:sp>
        <p:nvSpPr>
          <p:cNvPr id="34" name="Rectangle 33">
            <a:extLst>
              <a:ext uri="{FF2B5EF4-FFF2-40B4-BE49-F238E27FC236}">
                <a16:creationId xmlns:a16="http://schemas.microsoft.com/office/drawing/2014/main" id="{BA7D2951-38E3-49A6-A107-B0F9421495D6}"/>
              </a:ext>
            </a:extLst>
          </p:cNvPr>
          <p:cNvSpPr/>
          <p:nvPr/>
        </p:nvSpPr>
        <p:spPr>
          <a:xfrm>
            <a:off x="9680519" y="230188"/>
            <a:ext cx="2328891" cy="369332"/>
          </a:xfrm>
          <a:prstGeom prst="rect">
            <a:avLst/>
          </a:prstGeom>
          <a:noFill/>
        </p:spPr>
        <p:txBody>
          <a:bodyPr wrap="square">
            <a:spAutoFit/>
          </a:bodyPr>
          <a:lstStyle/>
          <a:p>
            <a:pPr algn="r"/>
            <a:r>
              <a:rPr lang="fr-FR" dirty="0" err="1">
                <a:solidFill>
                  <a:schemeClr val="bg1">
                    <a:lumMod val="65000"/>
                  </a:schemeClr>
                </a:solidFill>
              </a:rPr>
              <a:t>fixed</a:t>
            </a:r>
            <a:r>
              <a:rPr lang="fr-FR" dirty="0">
                <a:solidFill>
                  <a:schemeClr val="bg1">
                    <a:lumMod val="65000"/>
                  </a:schemeClr>
                </a:solidFill>
              </a:rPr>
              <a:t> T° &amp; irradiance</a:t>
            </a:r>
            <a:endParaRPr lang="en-GB" dirty="0">
              <a:solidFill>
                <a:schemeClr val="bg1">
                  <a:lumMod val="65000"/>
                </a:schemeClr>
              </a:solidFill>
            </a:endParaRPr>
          </a:p>
        </p:txBody>
      </p:sp>
    </p:spTree>
    <p:extLst>
      <p:ext uri="{BB962C8B-B14F-4D97-AF65-F5344CB8AC3E}">
        <p14:creationId xmlns:p14="http://schemas.microsoft.com/office/powerpoint/2010/main" val="477801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952AF-34EA-4D35-863D-ADFA05C8918C}"/>
              </a:ext>
            </a:extLst>
          </p:cNvPr>
          <p:cNvSpPr>
            <a:spLocks noGrp="1"/>
          </p:cNvSpPr>
          <p:nvPr>
            <p:ph type="title"/>
          </p:nvPr>
        </p:nvSpPr>
        <p:spPr>
          <a:xfrm>
            <a:off x="877078" y="365125"/>
            <a:ext cx="10476721" cy="1325563"/>
          </a:xfrm>
        </p:spPr>
        <p:txBody>
          <a:bodyPr/>
          <a:lstStyle/>
          <a:p>
            <a:r>
              <a:rPr lang="fr-FR" dirty="0" err="1"/>
              <a:t>Individual-level</a:t>
            </a:r>
            <a:r>
              <a:rPr lang="fr-FR" dirty="0"/>
              <a:t> simulations</a:t>
            </a:r>
            <a:endParaRPr lang="en-GB" dirty="0"/>
          </a:p>
        </p:txBody>
      </p:sp>
      <p:sp>
        <p:nvSpPr>
          <p:cNvPr id="3" name="Subtitle 2">
            <a:extLst>
              <a:ext uri="{FF2B5EF4-FFF2-40B4-BE49-F238E27FC236}">
                <a16:creationId xmlns:a16="http://schemas.microsoft.com/office/drawing/2014/main" id="{6D348EB1-1862-4C77-8E78-56ED7DD35D26}"/>
              </a:ext>
            </a:extLst>
          </p:cNvPr>
          <p:cNvSpPr>
            <a:spLocks noGrp="1"/>
          </p:cNvSpPr>
          <p:nvPr>
            <p:ph idx="1"/>
          </p:nvPr>
        </p:nvSpPr>
        <p:spPr>
          <a:xfrm>
            <a:off x="877077" y="1825625"/>
            <a:ext cx="7903029" cy="992220"/>
          </a:xfrm>
        </p:spPr>
        <p:txBody>
          <a:bodyPr>
            <a:normAutofit/>
          </a:bodyPr>
          <a:lstStyle/>
          <a:p>
            <a:pPr marL="0" indent="0">
              <a:buNone/>
            </a:pPr>
            <a:r>
              <a:rPr lang="fr-FR" sz="2400" dirty="0"/>
              <a:t>How </a:t>
            </a:r>
            <a:r>
              <a:rPr lang="fr-FR" sz="2400" dirty="0" err="1"/>
              <a:t>does</a:t>
            </a:r>
            <a:r>
              <a:rPr lang="fr-FR" sz="2400" dirty="0"/>
              <a:t> </a:t>
            </a:r>
            <a:r>
              <a:rPr lang="fr-FR" sz="2400" dirty="0" err="1"/>
              <a:t>plasticity</a:t>
            </a:r>
            <a:r>
              <a:rPr lang="fr-FR" sz="2400" dirty="0"/>
              <a:t> affect </a:t>
            </a:r>
            <a:r>
              <a:rPr lang="fr-FR" sz="2400" dirty="0" err="1"/>
              <a:t>community</a:t>
            </a:r>
            <a:r>
              <a:rPr lang="fr-FR" sz="2400" dirty="0"/>
              <a:t> </a:t>
            </a:r>
            <a:r>
              <a:rPr lang="fr-FR" sz="2400" dirty="0" err="1"/>
              <a:t>response</a:t>
            </a:r>
            <a:r>
              <a:rPr lang="fr-FR" sz="2400" dirty="0"/>
              <a:t> to spatial and temporal </a:t>
            </a:r>
            <a:r>
              <a:rPr lang="fr-FR" sz="2400" dirty="0" err="1"/>
              <a:t>variability</a:t>
            </a:r>
            <a:r>
              <a:rPr lang="fr-FR" sz="2400" dirty="0"/>
              <a:t>?</a:t>
            </a:r>
          </a:p>
        </p:txBody>
      </p:sp>
      <p:pic>
        <p:nvPicPr>
          <p:cNvPr id="8" name="Picture 7">
            <a:extLst>
              <a:ext uri="{FF2B5EF4-FFF2-40B4-BE49-F238E27FC236}">
                <a16:creationId xmlns:a16="http://schemas.microsoft.com/office/drawing/2014/main" id="{5688DD59-D604-423D-A3B1-2F3931CFE567}"/>
              </a:ext>
            </a:extLst>
          </p:cNvPr>
          <p:cNvPicPr>
            <a:picLocks noChangeAspect="1"/>
          </p:cNvPicPr>
          <p:nvPr/>
        </p:nvPicPr>
        <p:blipFill rotWithShape="1">
          <a:blip r:embed="rId2">
            <a:extLst>
              <a:ext uri="{28A0092B-C50C-407E-A947-70E740481C1C}">
                <a14:useLocalDpi xmlns:a14="http://schemas.microsoft.com/office/drawing/2010/main" val="0"/>
              </a:ext>
            </a:extLst>
          </a:blip>
          <a:srcRect l="7747" t="11202" r="47052" b="72405"/>
          <a:stretch/>
        </p:blipFill>
        <p:spPr>
          <a:xfrm>
            <a:off x="6424859" y="3735011"/>
            <a:ext cx="5398841" cy="1039350"/>
          </a:xfrm>
          <a:prstGeom prst="rect">
            <a:avLst/>
          </a:prstGeom>
        </p:spPr>
      </p:pic>
      <p:sp>
        <p:nvSpPr>
          <p:cNvPr id="5" name="Slide Number Placeholder 4">
            <a:extLst>
              <a:ext uri="{FF2B5EF4-FFF2-40B4-BE49-F238E27FC236}">
                <a16:creationId xmlns:a16="http://schemas.microsoft.com/office/drawing/2014/main" id="{31E97FEF-1441-4A53-AA0D-24A7CCE0952E}"/>
              </a:ext>
            </a:extLst>
          </p:cNvPr>
          <p:cNvSpPr>
            <a:spLocks noGrp="1"/>
          </p:cNvSpPr>
          <p:nvPr>
            <p:ph type="sldNum" sz="quarter" idx="12"/>
          </p:nvPr>
        </p:nvSpPr>
        <p:spPr/>
        <p:txBody>
          <a:bodyPr/>
          <a:lstStyle/>
          <a:p>
            <a:fld id="{34BA187E-3B1D-49CC-A6C2-74DAB6A28C99}" type="slidenum">
              <a:rPr lang="en-GB" smtClean="0"/>
              <a:t>34</a:t>
            </a:fld>
            <a:endParaRPr lang="en-GB" dirty="0"/>
          </a:p>
        </p:txBody>
      </p:sp>
      <p:sp>
        <p:nvSpPr>
          <p:cNvPr id="25" name="Footer Placeholder 24">
            <a:extLst>
              <a:ext uri="{FF2B5EF4-FFF2-40B4-BE49-F238E27FC236}">
                <a16:creationId xmlns:a16="http://schemas.microsoft.com/office/drawing/2014/main" id="{74715F56-4119-414B-92A5-523D81AC21C4}"/>
              </a:ext>
            </a:extLst>
          </p:cNvPr>
          <p:cNvSpPr>
            <a:spLocks noGrp="1"/>
          </p:cNvSpPr>
          <p:nvPr>
            <p:ph type="ftr" sz="quarter" idx="11"/>
          </p:nvPr>
        </p:nvSpPr>
        <p:spPr/>
        <p:txBody>
          <a:bodyPr/>
          <a:lstStyle/>
          <a:p>
            <a:r>
              <a:rPr lang="fr-FR" dirty="0" err="1"/>
              <a:t>Results</a:t>
            </a:r>
            <a:endParaRPr lang="en-GB" dirty="0"/>
          </a:p>
        </p:txBody>
      </p:sp>
      <p:pic>
        <p:nvPicPr>
          <p:cNvPr id="29" name="Picture 28">
            <a:extLst>
              <a:ext uri="{FF2B5EF4-FFF2-40B4-BE49-F238E27FC236}">
                <a16:creationId xmlns:a16="http://schemas.microsoft.com/office/drawing/2014/main" id="{B31B70DE-C427-48BD-9D37-0A44D8BD87ED}"/>
              </a:ext>
            </a:extLst>
          </p:cNvPr>
          <p:cNvPicPr>
            <a:picLocks noChangeAspect="1"/>
          </p:cNvPicPr>
          <p:nvPr/>
        </p:nvPicPr>
        <p:blipFill>
          <a:blip r:embed="rId3"/>
          <a:stretch>
            <a:fillRect/>
          </a:stretch>
        </p:blipFill>
        <p:spPr>
          <a:xfrm>
            <a:off x="511706" y="3735011"/>
            <a:ext cx="5584294" cy="1146842"/>
          </a:xfrm>
          <a:prstGeom prst="rect">
            <a:avLst/>
          </a:prstGeom>
        </p:spPr>
      </p:pic>
      <p:sp>
        <p:nvSpPr>
          <p:cNvPr id="30" name="Subtitle 2">
            <a:extLst>
              <a:ext uri="{FF2B5EF4-FFF2-40B4-BE49-F238E27FC236}">
                <a16:creationId xmlns:a16="http://schemas.microsoft.com/office/drawing/2014/main" id="{0B1730BB-9D0F-4049-BCC7-B6496D6D4E58}"/>
              </a:ext>
            </a:extLst>
          </p:cNvPr>
          <p:cNvSpPr txBox="1">
            <a:spLocks/>
          </p:cNvSpPr>
          <p:nvPr/>
        </p:nvSpPr>
        <p:spPr>
          <a:xfrm>
            <a:off x="877077" y="2830762"/>
            <a:ext cx="5131837" cy="904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Individual</a:t>
            </a:r>
            <a:r>
              <a:rPr lang="fr-FR" dirty="0"/>
              <a:t> </a:t>
            </a:r>
            <a:r>
              <a:rPr lang="fr-FR" dirty="0" err="1"/>
              <a:t>growth</a:t>
            </a:r>
            <a:r>
              <a:rPr lang="fr-FR" dirty="0"/>
              <a:t> </a:t>
            </a:r>
            <a:r>
              <a:rPr lang="fr-FR" dirty="0" err="1"/>
              <a:t>along</a:t>
            </a:r>
            <a:r>
              <a:rPr lang="fr-FR" dirty="0"/>
              <a:t> an </a:t>
            </a:r>
            <a:r>
              <a:rPr lang="fr-FR" dirty="0" err="1">
                <a:solidFill>
                  <a:schemeClr val="accent2"/>
                </a:solidFill>
              </a:rPr>
              <a:t>availability</a:t>
            </a:r>
            <a:r>
              <a:rPr lang="fr-FR" dirty="0"/>
              <a:t> gradient </a:t>
            </a:r>
            <a:r>
              <a:rPr lang="fr-FR" dirty="0">
                <a:solidFill>
                  <a:schemeClr val="bg1">
                    <a:lumMod val="75000"/>
                  </a:schemeClr>
                </a:solidFill>
              </a:rPr>
              <a:t>(spatial)</a:t>
            </a:r>
          </a:p>
        </p:txBody>
      </p:sp>
      <p:sp>
        <p:nvSpPr>
          <p:cNvPr id="31" name="Subtitle 2">
            <a:extLst>
              <a:ext uri="{FF2B5EF4-FFF2-40B4-BE49-F238E27FC236}">
                <a16:creationId xmlns:a16="http://schemas.microsoft.com/office/drawing/2014/main" id="{953ACA7F-BB2F-4514-8FE5-D1742C0B2489}"/>
              </a:ext>
            </a:extLst>
          </p:cNvPr>
          <p:cNvSpPr txBox="1">
            <a:spLocks/>
          </p:cNvSpPr>
          <p:nvPr/>
        </p:nvSpPr>
        <p:spPr>
          <a:xfrm>
            <a:off x="6558360" y="2837796"/>
            <a:ext cx="5131837" cy="21356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Individual</a:t>
            </a:r>
            <a:r>
              <a:rPr lang="fr-FR" dirty="0"/>
              <a:t> </a:t>
            </a:r>
            <a:r>
              <a:rPr lang="fr-FR" dirty="0" err="1"/>
              <a:t>growth</a:t>
            </a:r>
            <a:r>
              <a:rPr lang="fr-FR" dirty="0"/>
              <a:t> </a:t>
            </a:r>
            <a:r>
              <a:rPr lang="fr-FR" dirty="0" err="1"/>
              <a:t>along</a:t>
            </a:r>
            <a:r>
              <a:rPr lang="fr-FR" dirty="0"/>
              <a:t> an </a:t>
            </a:r>
            <a:r>
              <a:rPr lang="fr-FR" dirty="0" err="1">
                <a:solidFill>
                  <a:schemeClr val="accent2"/>
                </a:solidFill>
              </a:rPr>
              <a:t>variability</a:t>
            </a:r>
            <a:r>
              <a:rPr lang="fr-FR" dirty="0"/>
              <a:t> gradient </a:t>
            </a:r>
            <a:r>
              <a:rPr lang="fr-FR" dirty="0">
                <a:solidFill>
                  <a:schemeClr val="bg1">
                    <a:lumMod val="75000"/>
                  </a:schemeClr>
                </a:solidFill>
              </a:rPr>
              <a:t>(temporal)</a:t>
            </a:r>
          </a:p>
        </p:txBody>
      </p:sp>
      <p:sp>
        <p:nvSpPr>
          <p:cNvPr id="32" name="Rectangle 31">
            <a:extLst>
              <a:ext uri="{FF2B5EF4-FFF2-40B4-BE49-F238E27FC236}">
                <a16:creationId xmlns:a16="http://schemas.microsoft.com/office/drawing/2014/main" id="{88FFEAF8-335B-41F6-8191-0C3D1A86ECC1}"/>
              </a:ext>
            </a:extLst>
          </p:cNvPr>
          <p:cNvSpPr/>
          <p:nvPr/>
        </p:nvSpPr>
        <p:spPr>
          <a:xfrm>
            <a:off x="10838929" y="1070052"/>
            <a:ext cx="1170481" cy="369332"/>
          </a:xfrm>
          <a:prstGeom prst="rect">
            <a:avLst/>
          </a:prstGeom>
          <a:noFill/>
        </p:spPr>
        <p:txBody>
          <a:bodyPr wrap="square">
            <a:spAutoFit/>
          </a:bodyPr>
          <a:lstStyle/>
          <a:p>
            <a:pPr algn="r"/>
            <a:r>
              <a:rPr lang="fr-FR" dirty="0">
                <a:solidFill>
                  <a:schemeClr val="bg1">
                    <a:lumMod val="65000"/>
                  </a:schemeClr>
                </a:solidFill>
              </a:rPr>
              <a:t>100 </a:t>
            </a:r>
            <a:r>
              <a:rPr lang="fr-FR" dirty="0" err="1">
                <a:solidFill>
                  <a:schemeClr val="bg1">
                    <a:lumMod val="65000"/>
                  </a:schemeClr>
                </a:solidFill>
              </a:rPr>
              <a:t>days</a:t>
            </a:r>
            <a:endParaRPr lang="en-GB" dirty="0">
              <a:solidFill>
                <a:schemeClr val="bg1">
                  <a:lumMod val="65000"/>
                </a:schemeClr>
              </a:solidFill>
            </a:endParaRPr>
          </a:p>
        </p:txBody>
      </p:sp>
      <p:sp>
        <p:nvSpPr>
          <p:cNvPr id="33" name="Rectangle 32">
            <a:extLst>
              <a:ext uri="{FF2B5EF4-FFF2-40B4-BE49-F238E27FC236}">
                <a16:creationId xmlns:a16="http://schemas.microsoft.com/office/drawing/2014/main" id="{7ACCD984-27B6-4B3A-BC90-4ECD665EA2A1}"/>
              </a:ext>
            </a:extLst>
          </p:cNvPr>
          <p:cNvSpPr/>
          <p:nvPr/>
        </p:nvSpPr>
        <p:spPr>
          <a:xfrm>
            <a:off x="9869955" y="650120"/>
            <a:ext cx="2139455" cy="369332"/>
          </a:xfrm>
          <a:prstGeom prst="rect">
            <a:avLst/>
          </a:prstGeom>
          <a:noFill/>
        </p:spPr>
        <p:txBody>
          <a:bodyPr wrap="square">
            <a:spAutoFit/>
          </a:bodyPr>
          <a:lstStyle/>
          <a:p>
            <a:pPr algn="r"/>
            <a:r>
              <a:rPr lang="fr-FR" dirty="0">
                <a:solidFill>
                  <a:schemeClr val="bg1">
                    <a:lumMod val="65000"/>
                  </a:schemeClr>
                </a:solidFill>
              </a:rPr>
              <a:t>12*12*90 cm pots</a:t>
            </a:r>
            <a:endParaRPr lang="en-GB" dirty="0">
              <a:solidFill>
                <a:schemeClr val="bg1">
                  <a:lumMod val="65000"/>
                </a:schemeClr>
              </a:solidFill>
            </a:endParaRPr>
          </a:p>
        </p:txBody>
      </p:sp>
      <p:sp>
        <p:nvSpPr>
          <p:cNvPr id="34" name="Rectangle 33">
            <a:extLst>
              <a:ext uri="{FF2B5EF4-FFF2-40B4-BE49-F238E27FC236}">
                <a16:creationId xmlns:a16="http://schemas.microsoft.com/office/drawing/2014/main" id="{BA7D2951-38E3-49A6-A107-B0F9421495D6}"/>
              </a:ext>
            </a:extLst>
          </p:cNvPr>
          <p:cNvSpPr/>
          <p:nvPr/>
        </p:nvSpPr>
        <p:spPr>
          <a:xfrm>
            <a:off x="9680519" y="230188"/>
            <a:ext cx="2328891" cy="369332"/>
          </a:xfrm>
          <a:prstGeom prst="rect">
            <a:avLst/>
          </a:prstGeom>
          <a:noFill/>
        </p:spPr>
        <p:txBody>
          <a:bodyPr wrap="square">
            <a:spAutoFit/>
          </a:bodyPr>
          <a:lstStyle/>
          <a:p>
            <a:pPr algn="r"/>
            <a:r>
              <a:rPr lang="fr-FR" dirty="0" err="1">
                <a:solidFill>
                  <a:schemeClr val="bg1">
                    <a:lumMod val="65000"/>
                  </a:schemeClr>
                </a:solidFill>
              </a:rPr>
              <a:t>fixed</a:t>
            </a:r>
            <a:r>
              <a:rPr lang="fr-FR" dirty="0">
                <a:solidFill>
                  <a:schemeClr val="bg1">
                    <a:lumMod val="65000"/>
                  </a:schemeClr>
                </a:solidFill>
              </a:rPr>
              <a:t> T° &amp; irradiance</a:t>
            </a:r>
            <a:endParaRPr lang="en-GB" dirty="0">
              <a:solidFill>
                <a:schemeClr val="bg1">
                  <a:lumMod val="65000"/>
                </a:schemeClr>
              </a:solidFill>
            </a:endParaRPr>
          </a:p>
        </p:txBody>
      </p:sp>
      <p:sp>
        <p:nvSpPr>
          <p:cNvPr id="35" name="Subtitle 2">
            <a:extLst>
              <a:ext uri="{FF2B5EF4-FFF2-40B4-BE49-F238E27FC236}">
                <a16:creationId xmlns:a16="http://schemas.microsoft.com/office/drawing/2014/main" id="{0ED23427-B6BC-47ED-BCDC-A6407E1F49C9}"/>
              </a:ext>
            </a:extLst>
          </p:cNvPr>
          <p:cNvSpPr txBox="1">
            <a:spLocks/>
          </p:cNvSpPr>
          <p:nvPr/>
        </p:nvSpPr>
        <p:spPr>
          <a:xfrm>
            <a:off x="737934" y="5135083"/>
            <a:ext cx="10952263" cy="904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1 </a:t>
            </a:r>
            <a:r>
              <a:rPr lang="fr-FR" dirty="0" err="1"/>
              <a:t>resource</a:t>
            </a:r>
            <a:r>
              <a:rPr lang="fr-FR" dirty="0"/>
              <a:t>: </a:t>
            </a:r>
            <a:r>
              <a:rPr lang="fr-FR" dirty="0">
                <a:solidFill>
                  <a:schemeClr val="accent6"/>
                </a:solidFill>
              </a:rPr>
              <a:t>water</a:t>
            </a:r>
            <a:r>
              <a:rPr lang="fr-FR" dirty="0"/>
              <a:t> </a:t>
            </a:r>
            <a:r>
              <a:rPr lang="fr-FR" dirty="0">
                <a:sym typeface="Wingdings" panose="05000000000000000000" pitchFamily="2" charset="2"/>
              </a:rPr>
              <a:t> observe the </a:t>
            </a:r>
            <a:r>
              <a:rPr lang="fr-FR" dirty="0" err="1">
                <a:sym typeface="Wingdings" panose="05000000000000000000" pitchFamily="2" charset="2"/>
              </a:rPr>
              <a:t>effect</a:t>
            </a:r>
            <a:r>
              <a:rPr lang="fr-FR" dirty="0">
                <a:sym typeface="Wingdings" panose="05000000000000000000" pitchFamily="2" charset="2"/>
              </a:rPr>
              <a:t> of </a:t>
            </a:r>
            <a:r>
              <a:rPr lang="fr-FR" dirty="0" err="1">
                <a:sym typeface="Wingdings" panose="05000000000000000000" pitchFamily="2" charset="2"/>
              </a:rPr>
              <a:t>plasticity</a:t>
            </a:r>
            <a:r>
              <a:rPr lang="fr-FR" dirty="0">
                <a:sym typeface="Wingdings" panose="05000000000000000000" pitchFamily="2" charset="2"/>
              </a:rPr>
              <a:t> on </a:t>
            </a:r>
            <a:r>
              <a:rPr lang="fr-FR" dirty="0" err="1">
                <a:sym typeface="Wingdings" panose="05000000000000000000" pitchFamily="2" charset="2"/>
              </a:rPr>
              <a:t>biomass</a:t>
            </a:r>
            <a:r>
              <a:rPr lang="fr-FR" dirty="0">
                <a:sym typeface="Wingdings" panose="05000000000000000000" pitchFamily="2" charset="2"/>
              </a:rPr>
              <a:t> and </a:t>
            </a:r>
            <a:r>
              <a:rPr lang="fr-FR" dirty="0">
                <a:solidFill>
                  <a:schemeClr val="accent2"/>
                </a:solidFill>
                <a:sym typeface="Wingdings" panose="05000000000000000000" pitchFamily="2" charset="2"/>
              </a:rPr>
              <a:t>optimum root </a:t>
            </a:r>
            <a:r>
              <a:rPr lang="fr-FR" dirty="0" err="1">
                <a:solidFill>
                  <a:schemeClr val="accent2"/>
                </a:solidFill>
                <a:sym typeface="Wingdings" panose="05000000000000000000" pitchFamily="2" charset="2"/>
              </a:rPr>
              <a:t>strategy</a:t>
            </a:r>
            <a:r>
              <a:rPr lang="fr-FR" dirty="0">
                <a:solidFill>
                  <a:schemeClr val="accent2"/>
                </a:solidFill>
                <a:sym typeface="Wingdings" panose="05000000000000000000" pitchFamily="2" charset="2"/>
              </a:rPr>
              <a:t> </a:t>
            </a:r>
            <a:r>
              <a:rPr lang="fr-FR" dirty="0">
                <a:sym typeface="Wingdings" panose="05000000000000000000" pitchFamily="2" charset="2"/>
              </a:rPr>
              <a:t>(PAR)</a:t>
            </a:r>
            <a:endParaRPr lang="fr-FR" dirty="0"/>
          </a:p>
        </p:txBody>
      </p:sp>
    </p:spTree>
    <p:extLst>
      <p:ext uri="{BB962C8B-B14F-4D97-AF65-F5344CB8AC3E}">
        <p14:creationId xmlns:p14="http://schemas.microsoft.com/office/powerpoint/2010/main" val="3135035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2AD5AA7-8FB4-41C3-A69A-B3C024EA2DBD}"/>
              </a:ext>
            </a:extLst>
          </p:cNvPr>
          <p:cNvGrpSpPr/>
          <p:nvPr/>
        </p:nvGrpSpPr>
        <p:grpSpPr>
          <a:xfrm>
            <a:off x="5340190" y="1055578"/>
            <a:ext cx="6190114" cy="2904195"/>
            <a:chOff x="6555914" y="161437"/>
            <a:chExt cx="5544912" cy="2601488"/>
          </a:xfrm>
        </p:grpSpPr>
        <p:pic>
          <p:nvPicPr>
            <p:cNvPr id="7" name="Picture 6">
              <a:extLst>
                <a:ext uri="{FF2B5EF4-FFF2-40B4-BE49-F238E27FC236}">
                  <a16:creationId xmlns:a16="http://schemas.microsoft.com/office/drawing/2014/main" id="{71EAC881-C730-40CA-90A6-9E26E5461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914" y="161437"/>
              <a:ext cx="5544912" cy="2601488"/>
            </a:xfrm>
            <a:prstGeom prst="rect">
              <a:avLst/>
            </a:prstGeom>
          </p:spPr>
        </p:pic>
        <p:pic>
          <p:nvPicPr>
            <p:cNvPr id="14" name="Picture 13">
              <a:extLst>
                <a:ext uri="{FF2B5EF4-FFF2-40B4-BE49-F238E27FC236}">
                  <a16:creationId xmlns:a16="http://schemas.microsoft.com/office/drawing/2014/main" id="{EBD3A7A2-6532-40FC-850D-841BC98A684F}"/>
                </a:ext>
              </a:extLst>
            </p:cNvPr>
            <p:cNvPicPr>
              <a:picLocks noChangeAspect="1"/>
            </p:cNvPicPr>
            <p:nvPr/>
          </p:nvPicPr>
          <p:blipFill>
            <a:blip r:embed="rId3"/>
            <a:stretch>
              <a:fillRect/>
            </a:stretch>
          </p:blipFill>
          <p:spPr>
            <a:xfrm>
              <a:off x="8482031" y="1462181"/>
              <a:ext cx="846339" cy="728034"/>
            </a:xfrm>
            <a:prstGeom prst="rect">
              <a:avLst/>
            </a:prstGeom>
          </p:spPr>
        </p:pic>
      </p:grpSp>
      <p:sp>
        <p:nvSpPr>
          <p:cNvPr id="2" name="Title 1">
            <a:extLst>
              <a:ext uri="{FF2B5EF4-FFF2-40B4-BE49-F238E27FC236}">
                <a16:creationId xmlns:a16="http://schemas.microsoft.com/office/drawing/2014/main" id="{A108EE35-21AC-4A7A-B31A-8E156DF50C7E}"/>
              </a:ext>
            </a:extLst>
          </p:cNvPr>
          <p:cNvSpPr>
            <a:spLocks noGrp="1"/>
          </p:cNvSpPr>
          <p:nvPr>
            <p:ph type="title"/>
          </p:nvPr>
        </p:nvSpPr>
        <p:spPr>
          <a:xfrm>
            <a:off x="838200" y="365125"/>
            <a:ext cx="5058747" cy="1325563"/>
          </a:xfrm>
        </p:spPr>
        <p:txBody>
          <a:bodyPr>
            <a:noAutofit/>
          </a:bodyPr>
          <a:lstStyle/>
          <a:p>
            <a:r>
              <a:rPr lang="fr-FR" sz="3200" dirty="0" err="1"/>
              <a:t>Plasticity</a:t>
            </a:r>
            <a:r>
              <a:rPr lang="fr-FR" sz="3200" dirty="0"/>
              <a:t> </a:t>
            </a:r>
            <a:r>
              <a:rPr lang="fr-FR" sz="3200" dirty="0" err="1"/>
              <a:t>effect</a:t>
            </a:r>
            <a:r>
              <a:rPr lang="fr-FR" sz="3200" dirty="0"/>
              <a:t> in </a:t>
            </a:r>
            <a:r>
              <a:rPr lang="fr-FR" sz="3200" dirty="0" err="1"/>
              <a:t>homogeneous</a:t>
            </a:r>
            <a:r>
              <a:rPr lang="fr-FR" sz="3200" dirty="0"/>
              <a:t> conditions</a:t>
            </a:r>
            <a:endParaRPr lang="en-GB" sz="3200" dirty="0"/>
          </a:p>
        </p:txBody>
      </p:sp>
      <p:sp>
        <p:nvSpPr>
          <p:cNvPr id="5" name="Slide Number Placeholder 4">
            <a:extLst>
              <a:ext uri="{FF2B5EF4-FFF2-40B4-BE49-F238E27FC236}">
                <a16:creationId xmlns:a16="http://schemas.microsoft.com/office/drawing/2014/main" id="{1DC2981C-E2FB-4C9A-A322-101B9018AB56}"/>
              </a:ext>
            </a:extLst>
          </p:cNvPr>
          <p:cNvSpPr>
            <a:spLocks noGrp="1"/>
          </p:cNvSpPr>
          <p:nvPr>
            <p:ph type="sldNum" sz="quarter" idx="12"/>
          </p:nvPr>
        </p:nvSpPr>
        <p:spPr/>
        <p:txBody>
          <a:bodyPr/>
          <a:lstStyle/>
          <a:p>
            <a:fld id="{34BA187E-3B1D-49CC-A6C2-74DAB6A28C99}" type="slidenum">
              <a:rPr lang="en-GB" smtClean="0"/>
              <a:t>35</a:t>
            </a:fld>
            <a:endParaRPr lang="en-GB"/>
          </a:p>
        </p:txBody>
      </p:sp>
      <p:sp>
        <p:nvSpPr>
          <p:cNvPr id="15" name="Footer Placeholder 14">
            <a:extLst>
              <a:ext uri="{FF2B5EF4-FFF2-40B4-BE49-F238E27FC236}">
                <a16:creationId xmlns:a16="http://schemas.microsoft.com/office/drawing/2014/main" id="{6180CDD5-B0D5-4015-8FB1-54A919F242BD}"/>
              </a:ext>
            </a:extLst>
          </p:cNvPr>
          <p:cNvSpPr>
            <a:spLocks noGrp="1"/>
          </p:cNvSpPr>
          <p:nvPr>
            <p:ph type="ftr" sz="quarter" idx="11"/>
          </p:nvPr>
        </p:nvSpPr>
        <p:spPr/>
        <p:txBody>
          <a:bodyPr/>
          <a:lstStyle/>
          <a:p>
            <a:r>
              <a:rPr lang="fr-FR" dirty="0" err="1"/>
              <a:t>Results</a:t>
            </a:r>
            <a:endParaRPr lang="en-GB" dirty="0"/>
          </a:p>
        </p:txBody>
      </p:sp>
      <p:pic>
        <p:nvPicPr>
          <p:cNvPr id="17" name="Picture 16">
            <a:extLst>
              <a:ext uri="{FF2B5EF4-FFF2-40B4-BE49-F238E27FC236}">
                <a16:creationId xmlns:a16="http://schemas.microsoft.com/office/drawing/2014/main" id="{3BE252DA-E5F8-4BE1-BB59-70AB5C0B5F82}"/>
              </a:ext>
            </a:extLst>
          </p:cNvPr>
          <p:cNvPicPr>
            <a:picLocks noChangeAspect="1"/>
          </p:cNvPicPr>
          <p:nvPr/>
        </p:nvPicPr>
        <p:blipFill>
          <a:blip r:embed="rId4"/>
          <a:stretch>
            <a:fillRect/>
          </a:stretch>
        </p:blipFill>
        <p:spPr>
          <a:xfrm>
            <a:off x="5767376" y="4152054"/>
            <a:ext cx="2783997" cy="571747"/>
          </a:xfrm>
          <a:prstGeom prst="rect">
            <a:avLst/>
          </a:prstGeom>
        </p:spPr>
      </p:pic>
      <p:pic>
        <p:nvPicPr>
          <p:cNvPr id="18" name="Picture 17">
            <a:extLst>
              <a:ext uri="{FF2B5EF4-FFF2-40B4-BE49-F238E27FC236}">
                <a16:creationId xmlns:a16="http://schemas.microsoft.com/office/drawing/2014/main" id="{88ECE7E0-0EBB-46FE-83E8-9ACF280EE41B}"/>
              </a:ext>
            </a:extLst>
          </p:cNvPr>
          <p:cNvPicPr>
            <a:picLocks noChangeAspect="1"/>
          </p:cNvPicPr>
          <p:nvPr/>
        </p:nvPicPr>
        <p:blipFill>
          <a:blip r:embed="rId4"/>
          <a:stretch>
            <a:fillRect/>
          </a:stretch>
        </p:blipFill>
        <p:spPr>
          <a:xfrm>
            <a:off x="8746307" y="4128799"/>
            <a:ext cx="2783997" cy="571747"/>
          </a:xfrm>
          <a:prstGeom prst="rect">
            <a:avLst/>
          </a:prstGeom>
        </p:spPr>
      </p:pic>
      <p:sp>
        <p:nvSpPr>
          <p:cNvPr id="19" name="Content Placeholder 2">
            <a:extLst>
              <a:ext uri="{FF2B5EF4-FFF2-40B4-BE49-F238E27FC236}">
                <a16:creationId xmlns:a16="http://schemas.microsoft.com/office/drawing/2014/main" id="{1B66D839-C0EC-42AA-84D5-F8C0EE3E1A0A}"/>
              </a:ext>
            </a:extLst>
          </p:cNvPr>
          <p:cNvSpPr txBox="1">
            <a:spLocks/>
          </p:cNvSpPr>
          <p:nvPr/>
        </p:nvSpPr>
        <p:spPr>
          <a:xfrm>
            <a:off x="5637993" y="589060"/>
            <a:ext cx="6190114"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a:t>Optimum </a:t>
            </a:r>
            <a:r>
              <a:rPr lang="fr-FR" sz="1800" dirty="0" err="1"/>
              <a:t>strategy</a:t>
            </a:r>
            <a:r>
              <a:rPr lang="fr-FR" sz="1800" dirty="0"/>
              <a:t> </a:t>
            </a:r>
            <a:r>
              <a:rPr lang="fr-FR" sz="1800" dirty="0" err="1"/>
              <a:t>along</a:t>
            </a:r>
            <a:r>
              <a:rPr lang="fr-FR" sz="1800" dirty="0"/>
              <a:t> a water </a:t>
            </a:r>
            <a:r>
              <a:rPr lang="fr-FR" sz="1800" dirty="0" err="1"/>
              <a:t>availability</a:t>
            </a:r>
            <a:r>
              <a:rPr lang="fr-FR" sz="1800" dirty="0"/>
              <a:t> gradient</a:t>
            </a:r>
          </a:p>
        </p:txBody>
      </p:sp>
      <p:pic>
        <p:nvPicPr>
          <p:cNvPr id="25" name="Picture 24">
            <a:extLst>
              <a:ext uri="{FF2B5EF4-FFF2-40B4-BE49-F238E27FC236}">
                <a16:creationId xmlns:a16="http://schemas.microsoft.com/office/drawing/2014/main" id="{849B39BF-5A7C-4CDD-8D59-8F9F3309E428}"/>
              </a:ext>
            </a:extLst>
          </p:cNvPr>
          <p:cNvPicPr>
            <a:picLocks noChangeAspect="1"/>
          </p:cNvPicPr>
          <p:nvPr/>
        </p:nvPicPr>
        <p:blipFill>
          <a:blip r:embed="rId5"/>
          <a:stretch>
            <a:fillRect/>
          </a:stretch>
        </p:blipFill>
        <p:spPr>
          <a:xfrm>
            <a:off x="5552178" y="5026831"/>
            <a:ext cx="3146603" cy="800918"/>
          </a:xfrm>
          <a:prstGeom prst="rect">
            <a:avLst/>
          </a:prstGeom>
        </p:spPr>
      </p:pic>
      <p:sp>
        <p:nvSpPr>
          <p:cNvPr id="13" name="Rectangle 12">
            <a:extLst>
              <a:ext uri="{FF2B5EF4-FFF2-40B4-BE49-F238E27FC236}">
                <a16:creationId xmlns:a16="http://schemas.microsoft.com/office/drawing/2014/main" id="{0F70FD90-0C2D-4B7E-B686-9BAFC4AA0F13}"/>
              </a:ext>
            </a:extLst>
          </p:cNvPr>
          <p:cNvSpPr/>
          <p:nvPr/>
        </p:nvSpPr>
        <p:spPr>
          <a:xfrm>
            <a:off x="8698781" y="1075640"/>
            <a:ext cx="3327918" cy="26659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409E0401-CDB4-434A-ABCA-C220DE5E6230}"/>
              </a:ext>
            </a:extLst>
          </p:cNvPr>
          <p:cNvSpPr/>
          <p:nvPr/>
        </p:nvSpPr>
        <p:spPr>
          <a:xfrm>
            <a:off x="8698781" y="4128799"/>
            <a:ext cx="3327918" cy="2227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5EBAB12A-A76E-41BD-BAD0-A11FA6282412}"/>
              </a:ext>
            </a:extLst>
          </p:cNvPr>
          <p:cNvSpPr txBox="1"/>
          <p:nvPr/>
        </p:nvSpPr>
        <p:spPr>
          <a:xfrm>
            <a:off x="5567608" y="5806343"/>
            <a:ext cx="1492460" cy="369332"/>
          </a:xfrm>
          <a:prstGeom prst="rect">
            <a:avLst/>
          </a:prstGeom>
          <a:noFill/>
        </p:spPr>
        <p:txBody>
          <a:bodyPr wrap="none" rtlCol="0">
            <a:spAutoFit/>
          </a:bodyPr>
          <a:lstStyle/>
          <a:p>
            <a:r>
              <a:rPr lang="fr-FR" dirty="0">
                <a:solidFill>
                  <a:schemeClr val="bg1">
                    <a:lumMod val="50000"/>
                  </a:schemeClr>
                </a:solidFill>
              </a:rPr>
              <a:t>Env. gradient</a:t>
            </a:r>
            <a:endParaRPr lang="en-GB" dirty="0">
              <a:solidFill>
                <a:schemeClr val="bg1">
                  <a:lumMod val="50000"/>
                </a:schemeClr>
              </a:solidFill>
            </a:endParaRPr>
          </a:p>
        </p:txBody>
      </p:sp>
      <p:sp>
        <p:nvSpPr>
          <p:cNvPr id="22" name="TextBox 21">
            <a:extLst>
              <a:ext uri="{FF2B5EF4-FFF2-40B4-BE49-F238E27FC236}">
                <a16:creationId xmlns:a16="http://schemas.microsoft.com/office/drawing/2014/main" id="{9FDC96EA-E9E1-48E7-9F48-A8C0AEB5679B}"/>
              </a:ext>
            </a:extLst>
          </p:cNvPr>
          <p:cNvSpPr txBox="1"/>
          <p:nvPr/>
        </p:nvSpPr>
        <p:spPr>
          <a:xfrm rot="16200000">
            <a:off x="4942973" y="5218543"/>
            <a:ext cx="849079" cy="369332"/>
          </a:xfrm>
          <a:prstGeom prst="rect">
            <a:avLst/>
          </a:prstGeom>
          <a:noFill/>
        </p:spPr>
        <p:txBody>
          <a:bodyPr wrap="none" rtlCol="0">
            <a:spAutoFit/>
          </a:bodyPr>
          <a:lstStyle/>
          <a:p>
            <a:r>
              <a:rPr lang="fr-FR" dirty="0">
                <a:solidFill>
                  <a:schemeClr val="bg1">
                    <a:lumMod val="50000"/>
                  </a:schemeClr>
                </a:solidFill>
              </a:rPr>
              <a:t>Fitness</a:t>
            </a:r>
            <a:endParaRPr lang="en-GB" dirty="0">
              <a:solidFill>
                <a:schemeClr val="bg1">
                  <a:lumMod val="50000"/>
                </a:schemeClr>
              </a:solidFill>
            </a:endParaRPr>
          </a:p>
        </p:txBody>
      </p:sp>
      <p:sp>
        <p:nvSpPr>
          <p:cNvPr id="3" name="Rectangle 2">
            <a:extLst>
              <a:ext uri="{FF2B5EF4-FFF2-40B4-BE49-F238E27FC236}">
                <a16:creationId xmlns:a16="http://schemas.microsoft.com/office/drawing/2014/main" id="{FC8932B1-E008-4E37-9E17-6143692D14C7}"/>
              </a:ext>
            </a:extLst>
          </p:cNvPr>
          <p:cNvSpPr/>
          <p:nvPr/>
        </p:nvSpPr>
        <p:spPr>
          <a:xfrm>
            <a:off x="5182846" y="1055578"/>
            <a:ext cx="4250403" cy="521336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D0251B3-1017-4910-8B4B-324D8561194D}"/>
              </a:ext>
            </a:extLst>
          </p:cNvPr>
          <p:cNvSpPr/>
          <p:nvPr/>
        </p:nvSpPr>
        <p:spPr>
          <a:xfrm>
            <a:off x="8345695" y="880943"/>
            <a:ext cx="1033663" cy="369332"/>
          </a:xfrm>
          <a:prstGeom prst="rect">
            <a:avLst/>
          </a:prstGeom>
          <a:solidFill>
            <a:schemeClr val="bg1"/>
          </a:solidFill>
        </p:spPr>
        <p:txBody>
          <a:bodyPr wrap="square">
            <a:spAutoFit/>
          </a:bodyPr>
          <a:lstStyle/>
          <a:p>
            <a:r>
              <a:rPr lang="fr-FR" dirty="0">
                <a:solidFill>
                  <a:schemeClr val="bg1">
                    <a:lumMod val="65000"/>
                  </a:schemeClr>
                </a:solidFill>
              </a:rPr>
              <a:t>Control</a:t>
            </a:r>
            <a:endParaRPr lang="en-GB" dirty="0">
              <a:solidFill>
                <a:schemeClr val="bg1">
                  <a:lumMod val="65000"/>
                </a:schemeClr>
              </a:solidFill>
            </a:endParaRPr>
          </a:p>
        </p:txBody>
      </p:sp>
      <p:sp>
        <p:nvSpPr>
          <p:cNvPr id="4" name="Rectangle 3">
            <a:extLst>
              <a:ext uri="{FF2B5EF4-FFF2-40B4-BE49-F238E27FC236}">
                <a16:creationId xmlns:a16="http://schemas.microsoft.com/office/drawing/2014/main" id="{A34A71C6-5521-4622-8FFA-BA46CB3262EB}"/>
              </a:ext>
            </a:extLst>
          </p:cNvPr>
          <p:cNvSpPr/>
          <p:nvPr/>
        </p:nvSpPr>
        <p:spPr>
          <a:xfrm>
            <a:off x="7951304" y="3741576"/>
            <a:ext cx="394391" cy="218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74406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2AD5AA7-8FB4-41C3-A69A-B3C024EA2DBD}"/>
              </a:ext>
            </a:extLst>
          </p:cNvPr>
          <p:cNvGrpSpPr/>
          <p:nvPr/>
        </p:nvGrpSpPr>
        <p:grpSpPr>
          <a:xfrm>
            <a:off x="5340190" y="1055578"/>
            <a:ext cx="6190114" cy="2904195"/>
            <a:chOff x="6555914" y="161437"/>
            <a:chExt cx="5544912" cy="2601488"/>
          </a:xfrm>
        </p:grpSpPr>
        <p:pic>
          <p:nvPicPr>
            <p:cNvPr id="7" name="Picture 6">
              <a:extLst>
                <a:ext uri="{FF2B5EF4-FFF2-40B4-BE49-F238E27FC236}">
                  <a16:creationId xmlns:a16="http://schemas.microsoft.com/office/drawing/2014/main" id="{71EAC881-C730-40CA-90A6-9E26E5461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914" y="161437"/>
              <a:ext cx="5544912" cy="2601488"/>
            </a:xfrm>
            <a:prstGeom prst="rect">
              <a:avLst/>
            </a:prstGeom>
          </p:spPr>
        </p:pic>
        <p:pic>
          <p:nvPicPr>
            <p:cNvPr id="14" name="Picture 13">
              <a:extLst>
                <a:ext uri="{FF2B5EF4-FFF2-40B4-BE49-F238E27FC236}">
                  <a16:creationId xmlns:a16="http://schemas.microsoft.com/office/drawing/2014/main" id="{EBD3A7A2-6532-40FC-850D-841BC98A684F}"/>
                </a:ext>
              </a:extLst>
            </p:cNvPr>
            <p:cNvPicPr>
              <a:picLocks noChangeAspect="1"/>
            </p:cNvPicPr>
            <p:nvPr/>
          </p:nvPicPr>
          <p:blipFill>
            <a:blip r:embed="rId3"/>
            <a:stretch>
              <a:fillRect/>
            </a:stretch>
          </p:blipFill>
          <p:spPr>
            <a:xfrm>
              <a:off x="8482031" y="1462181"/>
              <a:ext cx="846339" cy="728034"/>
            </a:xfrm>
            <a:prstGeom prst="rect">
              <a:avLst/>
            </a:prstGeom>
          </p:spPr>
        </p:pic>
      </p:grpSp>
      <p:sp>
        <p:nvSpPr>
          <p:cNvPr id="2" name="Title 1">
            <a:extLst>
              <a:ext uri="{FF2B5EF4-FFF2-40B4-BE49-F238E27FC236}">
                <a16:creationId xmlns:a16="http://schemas.microsoft.com/office/drawing/2014/main" id="{A108EE35-21AC-4A7A-B31A-8E156DF50C7E}"/>
              </a:ext>
            </a:extLst>
          </p:cNvPr>
          <p:cNvSpPr>
            <a:spLocks noGrp="1"/>
          </p:cNvSpPr>
          <p:nvPr>
            <p:ph type="title"/>
          </p:nvPr>
        </p:nvSpPr>
        <p:spPr>
          <a:xfrm>
            <a:off x="838200" y="365125"/>
            <a:ext cx="5058747" cy="1325563"/>
          </a:xfrm>
        </p:spPr>
        <p:txBody>
          <a:bodyPr>
            <a:noAutofit/>
          </a:bodyPr>
          <a:lstStyle/>
          <a:p>
            <a:r>
              <a:rPr lang="fr-FR" sz="3200" dirty="0" err="1"/>
              <a:t>Plasticity</a:t>
            </a:r>
            <a:r>
              <a:rPr lang="fr-FR" sz="3200" dirty="0"/>
              <a:t> </a:t>
            </a:r>
            <a:r>
              <a:rPr lang="fr-FR" sz="3200" dirty="0" err="1"/>
              <a:t>effect</a:t>
            </a:r>
            <a:r>
              <a:rPr lang="fr-FR" sz="3200" dirty="0"/>
              <a:t> in </a:t>
            </a:r>
            <a:r>
              <a:rPr lang="fr-FR" sz="3200" dirty="0" err="1"/>
              <a:t>homogeneous</a:t>
            </a:r>
            <a:r>
              <a:rPr lang="fr-FR" sz="3200" dirty="0"/>
              <a:t> conditions</a:t>
            </a:r>
            <a:endParaRPr lang="en-GB" sz="3200" dirty="0"/>
          </a:p>
        </p:txBody>
      </p:sp>
      <p:sp>
        <p:nvSpPr>
          <p:cNvPr id="6" name="Content Placeholder 5">
            <a:extLst>
              <a:ext uri="{FF2B5EF4-FFF2-40B4-BE49-F238E27FC236}">
                <a16:creationId xmlns:a16="http://schemas.microsoft.com/office/drawing/2014/main" id="{1C9F9286-7CD4-48A8-815E-61E3AD8C1F0F}"/>
              </a:ext>
            </a:extLst>
          </p:cNvPr>
          <p:cNvSpPr>
            <a:spLocks noGrp="1"/>
          </p:cNvSpPr>
          <p:nvPr>
            <p:ph idx="1"/>
          </p:nvPr>
        </p:nvSpPr>
        <p:spPr>
          <a:xfrm>
            <a:off x="595603" y="3090777"/>
            <a:ext cx="4287387" cy="3402097"/>
          </a:xfrm>
        </p:spPr>
        <p:txBody>
          <a:bodyPr>
            <a:normAutofit/>
          </a:bodyPr>
          <a:lstStyle/>
          <a:p>
            <a:r>
              <a:rPr lang="fr-FR" dirty="0"/>
              <a:t>No shift in best </a:t>
            </a:r>
            <a:r>
              <a:rPr lang="fr-FR" dirty="0" err="1"/>
              <a:t>strategy</a:t>
            </a:r>
            <a:endParaRPr lang="fr-FR" dirty="0"/>
          </a:p>
          <a:p>
            <a:r>
              <a:rPr lang="fr-FR" dirty="0"/>
              <a:t>No change in maximum </a:t>
            </a:r>
            <a:r>
              <a:rPr lang="fr-FR" dirty="0" err="1"/>
              <a:t>biomass</a:t>
            </a:r>
            <a:endParaRPr lang="fr-FR" dirty="0"/>
          </a:p>
          <a:p>
            <a:pPr marL="0" indent="0">
              <a:buNone/>
            </a:pPr>
            <a:endParaRPr lang="fr-FR" dirty="0"/>
          </a:p>
          <a:p>
            <a:pPr>
              <a:buFont typeface="Wingdings" panose="05000000000000000000" pitchFamily="2" charset="2"/>
              <a:buChar char="à"/>
            </a:pPr>
            <a:r>
              <a:rPr lang="fr-FR" dirty="0">
                <a:sym typeface="Wingdings" panose="05000000000000000000" pitchFamily="2" charset="2"/>
              </a:rPr>
              <a:t>No shift in the dominant </a:t>
            </a:r>
            <a:r>
              <a:rPr lang="fr-FR" dirty="0" err="1">
                <a:sym typeface="Wingdings" panose="05000000000000000000" pitchFamily="2" charset="2"/>
              </a:rPr>
              <a:t>species</a:t>
            </a:r>
            <a:endParaRPr lang="fr-FR" sz="1600" dirty="0">
              <a:sym typeface="Wingdings" panose="05000000000000000000" pitchFamily="2" charset="2"/>
            </a:endParaRPr>
          </a:p>
        </p:txBody>
      </p:sp>
      <p:sp>
        <p:nvSpPr>
          <p:cNvPr id="5" name="Slide Number Placeholder 4">
            <a:extLst>
              <a:ext uri="{FF2B5EF4-FFF2-40B4-BE49-F238E27FC236}">
                <a16:creationId xmlns:a16="http://schemas.microsoft.com/office/drawing/2014/main" id="{1DC2981C-E2FB-4C9A-A322-101B9018AB56}"/>
              </a:ext>
            </a:extLst>
          </p:cNvPr>
          <p:cNvSpPr>
            <a:spLocks noGrp="1"/>
          </p:cNvSpPr>
          <p:nvPr>
            <p:ph type="sldNum" sz="quarter" idx="12"/>
          </p:nvPr>
        </p:nvSpPr>
        <p:spPr/>
        <p:txBody>
          <a:bodyPr/>
          <a:lstStyle/>
          <a:p>
            <a:fld id="{34BA187E-3B1D-49CC-A6C2-74DAB6A28C99}" type="slidenum">
              <a:rPr lang="en-GB" smtClean="0"/>
              <a:t>36</a:t>
            </a:fld>
            <a:endParaRPr lang="en-GB"/>
          </a:p>
        </p:txBody>
      </p:sp>
      <p:sp>
        <p:nvSpPr>
          <p:cNvPr id="15" name="Footer Placeholder 14">
            <a:extLst>
              <a:ext uri="{FF2B5EF4-FFF2-40B4-BE49-F238E27FC236}">
                <a16:creationId xmlns:a16="http://schemas.microsoft.com/office/drawing/2014/main" id="{6180CDD5-B0D5-4015-8FB1-54A919F242BD}"/>
              </a:ext>
            </a:extLst>
          </p:cNvPr>
          <p:cNvSpPr>
            <a:spLocks noGrp="1"/>
          </p:cNvSpPr>
          <p:nvPr>
            <p:ph type="ftr" sz="quarter" idx="11"/>
          </p:nvPr>
        </p:nvSpPr>
        <p:spPr/>
        <p:txBody>
          <a:bodyPr/>
          <a:lstStyle/>
          <a:p>
            <a:r>
              <a:rPr lang="fr-FR" dirty="0" err="1"/>
              <a:t>Results</a:t>
            </a:r>
            <a:endParaRPr lang="en-GB" dirty="0"/>
          </a:p>
        </p:txBody>
      </p:sp>
      <p:pic>
        <p:nvPicPr>
          <p:cNvPr id="17" name="Picture 16">
            <a:extLst>
              <a:ext uri="{FF2B5EF4-FFF2-40B4-BE49-F238E27FC236}">
                <a16:creationId xmlns:a16="http://schemas.microsoft.com/office/drawing/2014/main" id="{3BE252DA-E5F8-4BE1-BB59-70AB5C0B5F82}"/>
              </a:ext>
            </a:extLst>
          </p:cNvPr>
          <p:cNvPicPr>
            <a:picLocks noChangeAspect="1"/>
          </p:cNvPicPr>
          <p:nvPr/>
        </p:nvPicPr>
        <p:blipFill>
          <a:blip r:embed="rId4"/>
          <a:stretch>
            <a:fillRect/>
          </a:stretch>
        </p:blipFill>
        <p:spPr>
          <a:xfrm>
            <a:off x="5767376" y="4152054"/>
            <a:ext cx="2783997" cy="571747"/>
          </a:xfrm>
          <a:prstGeom prst="rect">
            <a:avLst/>
          </a:prstGeom>
        </p:spPr>
      </p:pic>
      <p:pic>
        <p:nvPicPr>
          <p:cNvPr id="18" name="Picture 17">
            <a:extLst>
              <a:ext uri="{FF2B5EF4-FFF2-40B4-BE49-F238E27FC236}">
                <a16:creationId xmlns:a16="http://schemas.microsoft.com/office/drawing/2014/main" id="{88ECE7E0-0EBB-46FE-83E8-9ACF280EE41B}"/>
              </a:ext>
            </a:extLst>
          </p:cNvPr>
          <p:cNvPicPr>
            <a:picLocks noChangeAspect="1"/>
          </p:cNvPicPr>
          <p:nvPr/>
        </p:nvPicPr>
        <p:blipFill>
          <a:blip r:embed="rId4"/>
          <a:stretch>
            <a:fillRect/>
          </a:stretch>
        </p:blipFill>
        <p:spPr>
          <a:xfrm>
            <a:off x="8746307" y="4128799"/>
            <a:ext cx="2783997" cy="571747"/>
          </a:xfrm>
          <a:prstGeom prst="rect">
            <a:avLst/>
          </a:prstGeom>
        </p:spPr>
      </p:pic>
      <p:sp>
        <p:nvSpPr>
          <p:cNvPr id="19" name="Content Placeholder 2">
            <a:extLst>
              <a:ext uri="{FF2B5EF4-FFF2-40B4-BE49-F238E27FC236}">
                <a16:creationId xmlns:a16="http://schemas.microsoft.com/office/drawing/2014/main" id="{1B66D839-C0EC-42AA-84D5-F8C0EE3E1A0A}"/>
              </a:ext>
            </a:extLst>
          </p:cNvPr>
          <p:cNvSpPr txBox="1">
            <a:spLocks/>
          </p:cNvSpPr>
          <p:nvPr/>
        </p:nvSpPr>
        <p:spPr>
          <a:xfrm>
            <a:off x="5637993" y="589060"/>
            <a:ext cx="6190114"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a:t>Optimum </a:t>
            </a:r>
            <a:r>
              <a:rPr lang="fr-FR" sz="1800" dirty="0" err="1"/>
              <a:t>strategy</a:t>
            </a:r>
            <a:r>
              <a:rPr lang="fr-FR" sz="1800" dirty="0"/>
              <a:t> </a:t>
            </a:r>
            <a:r>
              <a:rPr lang="fr-FR" sz="1800" dirty="0" err="1"/>
              <a:t>along</a:t>
            </a:r>
            <a:r>
              <a:rPr lang="fr-FR" sz="1800" dirty="0"/>
              <a:t> a water </a:t>
            </a:r>
            <a:r>
              <a:rPr lang="fr-FR" sz="1800" dirty="0" err="1"/>
              <a:t>availability</a:t>
            </a:r>
            <a:r>
              <a:rPr lang="fr-FR" sz="1800" dirty="0"/>
              <a:t> gradient</a:t>
            </a:r>
          </a:p>
        </p:txBody>
      </p:sp>
      <p:pic>
        <p:nvPicPr>
          <p:cNvPr id="20" name="Picture 19">
            <a:extLst>
              <a:ext uri="{FF2B5EF4-FFF2-40B4-BE49-F238E27FC236}">
                <a16:creationId xmlns:a16="http://schemas.microsoft.com/office/drawing/2014/main" id="{7DB5E620-A804-47F6-A941-6ED8F56B31EB}"/>
              </a:ext>
            </a:extLst>
          </p:cNvPr>
          <p:cNvPicPr>
            <a:picLocks noChangeAspect="1"/>
          </p:cNvPicPr>
          <p:nvPr/>
        </p:nvPicPr>
        <p:blipFill>
          <a:blip r:embed="rId5"/>
          <a:stretch>
            <a:fillRect/>
          </a:stretch>
        </p:blipFill>
        <p:spPr>
          <a:xfrm>
            <a:off x="5552178" y="5026831"/>
            <a:ext cx="3146603" cy="800918"/>
          </a:xfrm>
          <a:prstGeom prst="rect">
            <a:avLst/>
          </a:prstGeom>
        </p:spPr>
      </p:pic>
      <p:pic>
        <p:nvPicPr>
          <p:cNvPr id="21" name="Picture 20">
            <a:extLst>
              <a:ext uri="{FF2B5EF4-FFF2-40B4-BE49-F238E27FC236}">
                <a16:creationId xmlns:a16="http://schemas.microsoft.com/office/drawing/2014/main" id="{B0A07716-CC40-4E0A-9FB7-992531F7DDCA}"/>
              </a:ext>
            </a:extLst>
          </p:cNvPr>
          <p:cNvPicPr>
            <a:picLocks noChangeAspect="1"/>
          </p:cNvPicPr>
          <p:nvPr/>
        </p:nvPicPr>
        <p:blipFill>
          <a:blip r:embed="rId5"/>
          <a:stretch>
            <a:fillRect/>
          </a:stretch>
        </p:blipFill>
        <p:spPr>
          <a:xfrm>
            <a:off x="8746307" y="5001504"/>
            <a:ext cx="3146603" cy="800918"/>
          </a:xfrm>
          <a:prstGeom prst="rect">
            <a:avLst/>
          </a:prstGeom>
        </p:spPr>
      </p:pic>
      <p:sp>
        <p:nvSpPr>
          <p:cNvPr id="22" name="Rectangle 21">
            <a:extLst>
              <a:ext uri="{FF2B5EF4-FFF2-40B4-BE49-F238E27FC236}">
                <a16:creationId xmlns:a16="http://schemas.microsoft.com/office/drawing/2014/main" id="{762A948C-837E-4187-B581-4CB2AB9F72E8}"/>
              </a:ext>
            </a:extLst>
          </p:cNvPr>
          <p:cNvSpPr/>
          <p:nvPr/>
        </p:nvSpPr>
        <p:spPr>
          <a:xfrm>
            <a:off x="7951304" y="3741576"/>
            <a:ext cx="394391" cy="218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29476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EE35-21AC-4A7A-B31A-8E156DF50C7E}"/>
              </a:ext>
            </a:extLst>
          </p:cNvPr>
          <p:cNvSpPr>
            <a:spLocks noGrp="1"/>
          </p:cNvSpPr>
          <p:nvPr>
            <p:ph type="title"/>
          </p:nvPr>
        </p:nvSpPr>
        <p:spPr>
          <a:xfrm>
            <a:off x="838200" y="365125"/>
            <a:ext cx="5058747" cy="1325563"/>
          </a:xfrm>
        </p:spPr>
        <p:txBody>
          <a:bodyPr>
            <a:noAutofit/>
          </a:bodyPr>
          <a:lstStyle/>
          <a:p>
            <a:r>
              <a:rPr lang="fr-FR" sz="3200" dirty="0" err="1"/>
              <a:t>Plasticity</a:t>
            </a:r>
            <a:r>
              <a:rPr lang="fr-FR" sz="3200" dirty="0"/>
              <a:t> </a:t>
            </a:r>
            <a:r>
              <a:rPr lang="fr-FR" sz="3200" dirty="0" err="1"/>
              <a:t>effect</a:t>
            </a:r>
            <a:r>
              <a:rPr lang="fr-FR" sz="3200" dirty="0"/>
              <a:t> in </a:t>
            </a:r>
            <a:r>
              <a:rPr lang="fr-FR" sz="3200" dirty="0" err="1"/>
              <a:t>homogeneous</a:t>
            </a:r>
            <a:r>
              <a:rPr lang="fr-FR" sz="3200" dirty="0"/>
              <a:t> conditions</a:t>
            </a:r>
            <a:endParaRPr lang="en-GB" sz="3200" dirty="0"/>
          </a:p>
        </p:txBody>
      </p:sp>
      <p:pic>
        <p:nvPicPr>
          <p:cNvPr id="4" name="Picture 3">
            <a:extLst>
              <a:ext uri="{FF2B5EF4-FFF2-40B4-BE49-F238E27FC236}">
                <a16:creationId xmlns:a16="http://schemas.microsoft.com/office/drawing/2014/main" id="{70B475E2-98BD-4337-8603-465D5FF44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326" y="1139823"/>
            <a:ext cx="6232072" cy="3402097"/>
          </a:xfrm>
          <a:prstGeom prst="rect">
            <a:avLst/>
          </a:prstGeom>
        </p:spPr>
      </p:pic>
      <p:sp>
        <p:nvSpPr>
          <p:cNvPr id="5" name="Slide Number Placeholder 4">
            <a:extLst>
              <a:ext uri="{FF2B5EF4-FFF2-40B4-BE49-F238E27FC236}">
                <a16:creationId xmlns:a16="http://schemas.microsoft.com/office/drawing/2014/main" id="{1DC2981C-E2FB-4C9A-A322-101B9018AB56}"/>
              </a:ext>
            </a:extLst>
          </p:cNvPr>
          <p:cNvSpPr>
            <a:spLocks noGrp="1"/>
          </p:cNvSpPr>
          <p:nvPr>
            <p:ph type="sldNum" sz="quarter" idx="12"/>
          </p:nvPr>
        </p:nvSpPr>
        <p:spPr/>
        <p:txBody>
          <a:bodyPr/>
          <a:lstStyle/>
          <a:p>
            <a:fld id="{34BA187E-3B1D-49CC-A6C2-74DAB6A28C99}" type="slidenum">
              <a:rPr lang="en-GB" smtClean="0"/>
              <a:t>37</a:t>
            </a:fld>
            <a:endParaRPr lang="en-GB"/>
          </a:p>
        </p:txBody>
      </p:sp>
      <p:sp>
        <p:nvSpPr>
          <p:cNvPr id="15" name="Footer Placeholder 14">
            <a:extLst>
              <a:ext uri="{FF2B5EF4-FFF2-40B4-BE49-F238E27FC236}">
                <a16:creationId xmlns:a16="http://schemas.microsoft.com/office/drawing/2014/main" id="{6180CDD5-B0D5-4015-8FB1-54A919F242BD}"/>
              </a:ext>
            </a:extLst>
          </p:cNvPr>
          <p:cNvSpPr>
            <a:spLocks noGrp="1"/>
          </p:cNvSpPr>
          <p:nvPr>
            <p:ph type="ftr" sz="quarter" idx="11"/>
          </p:nvPr>
        </p:nvSpPr>
        <p:spPr/>
        <p:txBody>
          <a:bodyPr/>
          <a:lstStyle/>
          <a:p>
            <a:r>
              <a:rPr lang="fr-FR" dirty="0" err="1"/>
              <a:t>Results</a:t>
            </a:r>
            <a:endParaRPr lang="en-GB" dirty="0"/>
          </a:p>
        </p:txBody>
      </p:sp>
      <p:pic>
        <p:nvPicPr>
          <p:cNvPr id="22" name="Picture 21">
            <a:extLst>
              <a:ext uri="{FF2B5EF4-FFF2-40B4-BE49-F238E27FC236}">
                <a16:creationId xmlns:a16="http://schemas.microsoft.com/office/drawing/2014/main" id="{F1706250-0EC7-4677-8F3F-8AD6924E587A}"/>
              </a:ext>
            </a:extLst>
          </p:cNvPr>
          <p:cNvPicPr>
            <a:picLocks noChangeAspect="1"/>
          </p:cNvPicPr>
          <p:nvPr/>
        </p:nvPicPr>
        <p:blipFill>
          <a:blip r:embed="rId3"/>
          <a:stretch>
            <a:fillRect/>
          </a:stretch>
        </p:blipFill>
        <p:spPr>
          <a:xfrm>
            <a:off x="5767376" y="4594422"/>
            <a:ext cx="2783997" cy="571747"/>
          </a:xfrm>
          <a:prstGeom prst="rect">
            <a:avLst/>
          </a:prstGeom>
        </p:spPr>
      </p:pic>
      <p:pic>
        <p:nvPicPr>
          <p:cNvPr id="23" name="Picture 22">
            <a:extLst>
              <a:ext uri="{FF2B5EF4-FFF2-40B4-BE49-F238E27FC236}">
                <a16:creationId xmlns:a16="http://schemas.microsoft.com/office/drawing/2014/main" id="{03554D82-4EF7-4A5B-B1C1-E023B03E45F0}"/>
              </a:ext>
            </a:extLst>
          </p:cNvPr>
          <p:cNvPicPr>
            <a:picLocks noChangeAspect="1"/>
          </p:cNvPicPr>
          <p:nvPr/>
        </p:nvPicPr>
        <p:blipFill>
          <a:blip r:embed="rId3"/>
          <a:stretch>
            <a:fillRect/>
          </a:stretch>
        </p:blipFill>
        <p:spPr>
          <a:xfrm>
            <a:off x="8746307" y="4571167"/>
            <a:ext cx="2783997" cy="571747"/>
          </a:xfrm>
          <a:prstGeom prst="rect">
            <a:avLst/>
          </a:prstGeom>
        </p:spPr>
      </p:pic>
      <p:sp>
        <p:nvSpPr>
          <p:cNvPr id="24" name="Content Placeholder 2">
            <a:extLst>
              <a:ext uri="{FF2B5EF4-FFF2-40B4-BE49-F238E27FC236}">
                <a16:creationId xmlns:a16="http://schemas.microsoft.com/office/drawing/2014/main" id="{318EBB87-DA0D-437A-8B50-FEBE956AA561}"/>
              </a:ext>
            </a:extLst>
          </p:cNvPr>
          <p:cNvSpPr txBox="1">
            <a:spLocks/>
          </p:cNvSpPr>
          <p:nvPr/>
        </p:nvSpPr>
        <p:spPr>
          <a:xfrm>
            <a:off x="6169407" y="482480"/>
            <a:ext cx="5058747" cy="628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800" dirty="0"/>
              <a:t>Proportion of </a:t>
            </a:r>
            <a:r>
              <a:rPr lang="fr-FR" sz="1800" dirty="0" err="1"/>
              <a:t>species</a:t>
            </a:r>
            <a:r>
              <a:rPr lang="fr-FR" sz="1800" dirty="0"/>
              <a:t> </a:t>
            </a:r>
            <a:r>
              <a:rPr lang="fr-FR" sz="1800" dirty="0" err="1"/>
              <a:t>with</a:t>
            </a:r>
            <a:r>
              <a:rPr lang="fr-FR" sz="1800" dirty="0"/>
              <a:t> high performances </a:t>
            </a:r>
            <a:r>
              <a:rPr lang="fr-FR" sz="1800" dirty="0" err="1"/>
              <a:t>along</a:t>
            </a:r>
            <a:r>
              <a:rPr lang="fr-FR" sz="1800" dirty="0"/>
              <a:t> a water </a:t>
            </a:r>
            <a:r>
              <a:rPr lang="fr-FR" sz="1800" dirty="0" err="1"/>
              <a:t>availability</a:t>
            </a:r>
            <a:r>
              <a:rPr lang="fr-FR" sz="1800" dirty="0"/>
              <a:t> gradient</a:t>
            </a:r>
          </a:p>
        </p:txBody>
      </p:sp>
      <p:pic>
        <p:nvPicPr>
          <p:cNvPr id="26" name="Picture 25">
            <a:extLst>
              <a:ext uri="{FF2B5EF4-FFF2-40B4-BE49-F238E27FC236}">
                <a16:creationId xmlns:a16="http://schemas.microsoft.com/office/drawing/2014/main" id="{BD41E6E5-B0C4-4745-8E79-AF59D33AEF75}"/>
              </a:ext>
            </a:extLst>
          </p:cNvPr>
          <p:cNvPicPr>
            <a:picLocks noChangeAspect="1"/>
          </p:cNvPicPr>
          <p:nvPr/>
        </p:nvPicPr>
        <p:blipFill>
          <a:blip r:embed="rId4"/>
          <a:stretch>
            <a:fillRect/>
          </a:stretch>
        </p:blipFill>
        <p:spPr>
          <a:xfrm>
            <a:off x="5552178" y="5334742"/>
            <a:ext cx="3146603" cy="800918"/>
          </a:xfrm>
          <a:prstGeom prst="rect">
            <a:avLst/>
          </a:prstGeom>
        </p:spPr>
      </p:pic>
      <p:pic>
        <p:nvPicPr>
          <p:cNvPr id="9" name="Picture 8">
            <a:extLst>
              <a:ext uri="{FF2B5EF4-FFF2-40B4-BE49-F238E27FC236}">
                <a16:creationId xmlns:a16="http://schemas.microsoft.com/office/drawing/2014/main" id="{A93644FB-EF77-4130-8391-A577709BA24C}"/>
              </a:ext>
            </a:extLst>
          </p:cNvPr>
          <p:cNvPicPr>
            <a:picLocks noChangeAspect="1"/>
          </p:cNvPicPr>
          <p:nvPr/>
        </p:nvPicPr>
        <p:blipFill>
          <a:blip r:embed="rId5"/>
          <a:stretch>
            <a:fillRect/>
          </a:stretch>
        </p:blipFill>
        <p:spPr>
          <a:xfrm>
            <a:off x="8734380" y="5401963"/>
            <a:ext cx="3146603" cy="800918"/>
          </a:xfrm>
          <a:prstGeom prst="rect">
            <a:avLst/>
          </a:prstGeom>
        </p:spPr>
      </p:pic>
      <p:sp>
        <p:nvSpPr>
          <p:cNvPr id="12" name="Rectangle 11">
            <a:extLst>
              <a:ext uri="{FF2B5EF4-FFF2-40B4-BE49-F238E27FC236}">
                <a16:creationId xmlns:a16="http://schemas.microsoft.com/office/drawing/2014/main" id="{A964870A-F58B-4DAB-8BB8-ED992A7D6915}"/>
              </a:ext>
            </a:extLst>
          </p:cNvPr>
          <p:cNvSpPr/>
          <p:nvPr/>
        </p:nvSpPr>
        <p:spPr>
          <a:xfrm>
            <a:off x="8864082" y="1110576"/>
            <a:ext cx="3327918" cy="3307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4292B1DC-D99C-4263-BE07-B2ABC885C6D7}"/>
              </a:ext>
            </a:extLst>
          </p:cNvPr>
          <p:cNvSpPr/>
          <p:nvPr/>
        </p:nvSpPr>
        <p:spPr>
          <a:xfrm>
            <a:off x="8746307" y="4594422"/>
            <a:ext cx="3327918" cy="1781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6878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EE35-21AC-4A7A-B31A-8E156DF50C7E}"/>
              </a:ext>
            </a:extLst>
          </p:cNvPr>
          <p:cNvSpPr>
            <a:spLocks noGrp="1"/>
          </p:cNvSpPr>
          <p:nvPr>
            <p:ph type="title"/>
          </p:nvPr>
        </p:nvSpPr>
        <p:spPr>
          <a:xfrm>
            <a:off x="838200" y="365125"/>
            <a:ext cx="5058747" cy="1325563"/>
          </a:xfrm>
        </p:spPr>
        <p:txBody>
          <a:bodyPr>
            <a:noAutofit/>
          </a:bodyPr>
          <a:lstStyle/>
          <a:p>
            <a:r>
              <a:rPr lang="fr-FR" sz="3200" dirty="0" err="1"/>
              <a:t>Plasticity</a:t>
            </a:r>
            <a:r>
              <a:rPr lang="fr-FR" sz="3200" dirty="0"/>
              <a:t> </a:t>
            </a:r>
            <a:r>
              <a:rPr lang="fr-FR" sz="3200" dirty="0" err="1"/>
              <a:t>effect</a:t>
            </a:r>
            <a:r>
              <a:rPr lang="fr-FR" sz="3200" dirty="0"/>
              <a:t> in </a:t>
            </a:r>
            <a:r>
              <a:rPr lang="fr-FR" sz="3200" dirty="0" err="1"/>
              <a:t>homogeneous</a:t>
            </a:r>
            <a:r>
              <a:rPr lang="fr-FR" sz="3200" dirty="0"/>
              <a:t> conditions</a:t>
            </a:r>
            <a:endParaRPr lang="en-GB" sz="3200" dirty="0"/>
          </a:p>
        </p:txBody>
      </p:sp>
      <p:sp>
        <p:nvSpPr>
          <p:cNvPr id="6" name="Content Placeholder 5">
            <a:extLst>
              <a:ext uri="{FF2B5EF4-FFF2-40B4-BE49-F238E27FC236}">
                <a16:creationId xmlns:a16="http://schemas.microsoft.com/office/drawing/2014/main" id="{1C9F9286-7CD4-48A8-815E-61E3AD8C1F0F}"/>
              </a:ext>
            </a:extLst>
          </p:cNvPr>
          <p:cNvSpPr>
            <a:spLocks noGrp="1"/>
          </p:cNvSpPr>
          <p:nvPr>
            <p:ph idx="1"/>
          </p:nvPr>
        </p:nvSpPr>
        <p:spPr>
          <a:xfrm>
            <a:off x="595603" y="3090777"/>
            <a:ext cx="4470919" cy="3402097"/>
          </a:xfrm>
        </p:spPr>
        <p:txBody>
          <a:bodyPr>
            <a:normAutofit/>
          </a:bodyPr>
          <a:lstStyle/>
          <a:p>
            <a:r>
              <a:rPr lang="fr-FR" dirty="0"/>
              <a:t>Reduction of </a:t>
            </a:r>
            <a:r>
              <a:rPr lang="fr-FR" dirty="0" err="1"/>
              <a:t>growth</a:t>
            </a:r>
            <a:r>
              <a:rPr lang="fr-FR" dirty="0"/>
              <a:t> </a:t>
            </a:r>
            <a:r>
              <a:rPr lang="fr-FR" dirty="0" err="1"/>
              <a:t>differences</a:t>
            </a:r>
            <a:endParaRPr lang="fr-FR" dirty="0"/>
          </a:p>
          <a:p>
            <a:endParaRPr lang="fr-FR" sz="1600" dirty="0"/>
          </a:p>
          <a:p>
            <a:pPr>
              <a:buFont typeface="Wingdings" panose="05000000000000000000" pitchFamily="2" charset="2"/>
              <a:buChar char="à"/>
            </a:pPr>
            <a:r>
              <a:rPr lang="fr-FR" dirty="0">
                <a:sym typeface="Wingdings" panose="05000000000000000000" pitchFamily="2" charset="2"/>
              </a:rPr>
              <a:t>Niche </a:t>
            </a:r>
            <a:r>
              <a:rPr lang="fr-FR" dirty="0" err="1">
                <a:sym typeface="Wingdings" panose="05000000000000000000" pitchFamily="2" charset="2"/>
              </a:rPr>
              <a:t>widening</a:t>
            </a:r>
            <a:endParaRPr lang="fr-FR" sz="4400" dirty="0">
              <a:sym typeface="Wingdings" panose="05000000000000000000" pitchFamily="2" charset="2"/>
            </a:endParaRPr>
          </a:p>
        </p:txBody>
      </p:sp>
      <p:pic>
        <p:nvPicPr>
          <p:cNvPr id="4" name="Picture 3">
            <a:extLst>
              <a:ext uri="{FF2B5EF4-FFF2-40B4-BE49-F238E27FC236}">
                <a16:creationId xmlns:a16="http://schemas.microsoft.com/office/drawing/2014/main" id="{70B475E2-98BD-4337-8603-465D5FF44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326" y="1139823"/>
            <a:ext cx="6232072" cy="3402097"/>
          </a:xfrm>
          <a:prstGeom prst="rect">
            <a:avLst/>
          </a:prstGeom>
        </p:spPr>
      </p:pic>
      <p:sp>
        <p:nvSpPr>
          <p:cNvPr id="5" name="Slide Number Placeholder 4">
            <a:extLst>
              <a:ext uri="{FF2B5EF4-FFF2-40B4-BE49-F238E27FC236}">
                <a16:creationId xmlns:a16="http://schemas.microsoft.com/office/drawing/2014/main" id="{1DC2981C-E2FB-4C9A-A322-101B9018AB56}"/>
              </a:ext>
            </a:extLst>
          </p:cNvPr>
          <p:cNvSpPr>
            <a:spLocks noGrp="1"/>
          </p:cNvSpPr>
          <p:nvPr>
            <p:ph type="sldNum" sz="quarter" idx="12"/>
          </p:nvPr>
        </p:nvSpPr>
        <p:spPr/>
        <p:txBody>
          <a:bodyPr/>
          <a:lstStyle/>
          <a:p>
            <a:fld id="{34BA187E-3B1D-49CC-A6C2-74DAB6A28C99}" type="slidenum">
              <a:rPr lang="en-GB" smtClean="0"/>
              <a:t>38</a:t>
            </a:fld>
            <a:endParaRPr lang="en-GB"/>
          </a:p>
        </p:txBody>
      </p:sp>
      <p:sp>
        <p:nvSpPr>
          <p:cNvPr id="15" name="Footer Placeholder 14">
            <a:extLst>
              <a:ext uri="{FF2B5EF4-FFF2-40B4-BE49-F238E27FC236}">
                <a16:creationId xmlns:a16="http://schemas.microsoft.com/office/drawing/2014/main" id="{6180CDD5-B0D5-4015-8FB1-54A919F242BD}"/>
              </a:ext>
            </a:extLst>
          </p:cNvPr>
          <p:cNvSpPr>
            <a:spLocks noGrp="1"/>
          </p:cNvSpPr>
          <p:nvPr>
            <p:ph type="ftr" sz="quarter" idx="11"/>
          </p:nvPr>
        </p:nvSpPr>
        <p:spPr/>
        <p:txBody>
          <a:bodyPr/>
          <a:lstStyle/>
          <a:p>
            <a:r>
              <a:rPr lang="fr-FR" dirty="0" err="1"/>
              <a:t>Results</a:t>
            </a:r>
            <a:endParaRPr lang="en-GB" dirty="0"/>
          </a:p>
        </p:txBody>
      </p:sp>
      <p:pic>
        <p:nvPicPr>
          <p:cNvPr id="22" name="Picture 21">
            <a:extLst>
              <a:ext uri="{FF2B5EF4-FFF2-40B4-BE49-F238E27FC236}">
                <a16:creationId xmlns:a16="http://schemas.microsoft.com/office/drawing/2014/main" id="{F1706250-0EC7-4677-8F3F-8AD6924E587A}"/>
              </a:ext>
            </a:extLst>
          </p:cNvPr>
          <p:cNvPicPr>
            <a:picLocks noChangeAspect="1"/>
          </p:cNvPicPr>
          <p:nvPr/>
        </p:nvPicPr>
        <p:blipFill>
          <a:blip r:embed="rId3"/>
          <a:stretch>
            <a:fillRect/>
          </a:stretch>
        </p:blipFill>
        <p:spPr>
          <a:xfrm>
            <a:off x="5767376" y="4594422"/>
            <a:ext cx="2783997" cy="571747"/>
          </a:xfrm>
          <a:prstGeom prst="rect">
            <a:avLst/>
          </a:prstGeom>
        </p:spPr>
      </p:pic>
      <p:pic>
        <p:nvPicPr>
          <p:cNvPr id="23" name="Picture 22">
            <a:extLst>
              <a:ext uri="{FF2B5EF4-FFF2-40B4-BE49-F238E27FC236}">
                <a16:creationId xmlns:a16="http://schemas.microsoft.com/office/drawing/2014/main" id="{03554D82-4EF7-4A5B-B1C1-E023B03E45F0}"/>
              </a:ext>
            </a:extLst>
          </p:cNvPr>
          <p:cNvPicPr>
            <a:picLocks noChangeAspect="1"/>
          </p:cNvPicPr>
          <p:nvPr/>
        </p:nvPicPr>
        <p:blipFill>
          <a:blip r:embed="rId3"/>
          <a:stretch>
            <a:fillRect/>
          </a:stretch>
        </p:blipFill>
        <p:spPr>
          <a:xfrm>
            <a:off x="8746307" y="4571167"/>
            <a:ext cx="2783997" cy="571747"/>
          </a:xfrm>
          <a:prstGeom prst="rect">
            <a:avLst/>
          </a:prstGeom>
        </p:spPr>
      </p:pic>
      <p:sp>
        <p:nvSpPr>
          <p:cNvPr id="24" name="Content Placeholder 2">
            <a:extLst>
              <a:ext uri="{FF2B5EF4-FFF2-40B4-BE49-F238E27FC236}">
                <a16:creationId xmlns:a16="http://schemas.microsoft.com/office/drawing/2014/main" id="{318EBB87-DA0D-437A-8B50-FEBE956AA561}"/>
              </a:ext>
            </a:extLst>
          </p:cNvPr>
          <p:cNvSpPr txBox="1">
            <a:spLocks/>
          </p:cNvSpPr>
          <p:nvPr/>
        </p:nvSpPr>
        <p:spPr>
          <a:xfrm>
            <a:off x="6169407" y="482480"/>
            <a:ext cx="5058747" cy="628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800" dirty="0"/>
              <a:t>Proportion of </a:t>
            </a:r>
            <a:r>
              <a:rPr lang="fr-FR" sz="1800" dirty="0" err="1"/>
              <a:t>species</a:t>
            </a:r>
            <a:r>
              <a:rPr lang="fr-FR" sz="1800" dirty="0"/>
              <a:t> </a:t>
            </a:r>
            <a:r>
              <a:rPr lang="fr-FR" sz="1800" dirty="0" err="1"/>
              <a:t>with</a:t>
            </a:r>
            <a:r>
              <a:rPr lang="fr-FR" sz="1800" dirty="0"/>
              <a:t> high performances </a:t>
            </a:r>
            <a:r>
              <a:rPr lang="fr-FR" sz="1800" dirty="0" err="1"/>
              <a:t>along</a:t>
            </a:r>
            <a:r>
              <a:rPr lang="fr-FR" sz="1800" dirty="0"/>
              <a:t> a water </a:t>
            </a:r>
            <a:r>
              <a:rPr lang="fr-FR" sz="1800" dirty="0" err="1"/>
              <a:t>availability</a:t>
            </a:r>
            <a:r>
              <a:rPr lang="fr-FR" sz="1800" dirty="0"/>
              <a:t> gradient</a:t>
            </a:r>
          </a:p>
        </p:txBody>
      </p:sp>
      <p:pic>
        <p:nvPicPr>
          <p:cNvPr id="26" name="Picture 25">
            <a:extLst>
              <a:ext uri="{FF2B5EF4-FFF2-40B4-BE49-F238E27FC236}">
                <a16:creationId xmlns:a16="http://schemas.microsoft.com/office/drawing/2014/main" id="{BD41E6E5-B0C4-4745-8E79-AF59D33AEF75}"/>
              </a:ext>
            </a:extLst>
          </p:cNvPr>
          <p:cNvPicPr>
            <a:picLocks noChangeAspect="1"/>
          </p:cNvPicPr>
          <p:nvPr/>
        </p:nvPicPr>
        <p:blipFill>
          <a:blip r:embed="rId4"/>
          <a:stretch>
            <a:fillRect/>
          </a:stretch>
        </p:blipFill>
        <p:spPr>
          <a:xfrm>
            <a:off x="5552178" y="5334742"/>
            <a:ext cx="3146603" cy="800918"/>
          </a:xfrm>
          <a:prstGeom prst="rect">
            <a:avLst/>
          </a:prstGeom>
        </p:spPr>
      </p:pic>
      <p:pic>
        <p:nvPicPr>
          <p:cNvPr id="9" name="Picture 8">
            <a:extLst>
              <a:ext uri="{FF2B5EF4-FFF2-40B4-BE49-F238E27FC236}">
                <a16:creationId xmlns:a16="http://schemas.microsoft.com/office/drawing/2014/main" id="{A93644FB-EF77-4130-8391-A577709BA24C}"/>
              </a:ext>
            </a:extLst>
          </p:cNvPr>
          <p:cNvPicPr>
            <a:picLocks noChangeAspect="1"/>
          </p:cNvPicPr>
          <p:nvPr/>
        </p:nvPicPr>
        <p:blipFill>
          <a:blip r:embed="rId5"/>
          <a:stretch>
            <a:fillRect/>
          </a:stretch>
        </p:blipFill>
        <p:spPr>
          <a:xfrm>
            <a:off x="8734380" y="5401963"/>
            <a:ext cx="3146603" cy="800918"/>
          </a:xfrm>
          <a:prstGeom prst="rect">
            <a:avLst/>
          </a:prstGeom>
        </p:spPr>
      </p:pic>
    </p:spTree>
    <p:extLst>
      <p:ext uri="{BB962C8B-B14F-4D97-AF65-F5344CB8AC3E}">
        <p14:creationId xmlns:p14="http://schemas.microsoft.com/office/powerpoint/2010/main" val="3660828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374EDA5-4829-4838-A891-DC9F7959F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0633" y="1039229"/>
            <a:ext cx="7026776" cy="3812026"/>
          </a:xfrm>
          <a:prstGeom prst="rect">
            <a:avLst/>
          </a:prstGeom>
        </p:spPr>
      </p:pic>
      <p:sp>
        <p:nvSpPr>
          <p:cNvPr id="2" name="Title 1">
            <a:extLst>
              <a:ext uri="{FF2B5EF4-FFF2-40B4-BE49-F238E27FC236}">
                <a16:creationId xmlns:a16="http://schemas.microsoft.com/office/drawing/2014/main" id="{463525D2-3820-4997-867F-0856ED5CA6A4}"/>
              </a:ext>
            </a:extLst>
          </p:cNvPr>
          <p:cNvSpPr>
            <a:spLocks noGrp="1"/>
          </p:cNvSpPr>
          <p:nvPr>
            <p:ph type="title"/>
          </p:nvPr>
        </p:nvSpPr>
        <p:spPr>
          <a:xfrm>
            <a:off x="838200" y="365125"/>
            <a:ext cx="4005531" cy="1325563"/>
          </a:xfrm>
        </p:spPr>
        <p:txBody>
          <a:bodyPr>
            <a:noAutofit/>
          </a:bodyPr>
          <a:lstStyle/>
          <a:p>
            <a:r>
              <a:rPr lang="fr-FR" sz="3200" dirty="0"/>
              <a:t>Niche </a:t>
            </a:r>
            <a:r>
              <a:rPr lang="fr-FR" sz="3200" dirty="0" err="1"/>
              <a:t>widening</a:t>
            </a:r>
            <a:r>
              <a:rPr lang="fr-FR" sz="3200" dirty="0"/>
              <a:t> in </a:t>
            </a:r>
            <a:r>
              <a:rPr lang="fr-FR" sz="3200" dirty="0" err="1"/>
              <a:t>homogeneous</a:t>
            </a:r>
            <a:r>
              <a:rPr lang="fr-FR" sz="3200" dirty="0"/>
              <a:t> conditions</a:t>
            </a:r>
            <a:endParaRPr lang="en-GB" sz="3200" dirty="0"/>
          </a:p>
        </p:txBody>
      </p:sp>
      <p:sp>
        <p:nvSpPr>
          <p:cNvPr id="7" name="Content Placeholder 2">
            <a:extLst>
              <a:ext uri="{FF2B5EF4-FFF2-40B4-BE49-F238E27FC236}">
                <a16:creationId xmlns:a16="http://schemas.microsoft.com/office/drawing/2014/main" id="{74D4565D-52C2-45BF-A3CF-381768E93BF7}"/>
              </a:ext>
            </a:extLst>
          </p:cNvPr>
          <p:cNvSpPr txBox="1">
            <a:spLocks/>
          </p:cNvSpPr>
          <p:nvPr/>
        </p:nvSpPr>
        <p:spPr>
          <a:xfrm>
            <a:off x="838201" y="2534689"/>
            <a:ext cx="2996682" cy="36422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Plasticity</a:t>
            </a:r>
            <a:endParaRPr lang="fr-FR" dirty="0"/>
          </a:p>
          <a:p>
            <a:pPr marL="0" indent="0">
              <a:buFont typeface="Arial" panose="020B0604020202020204" pitchFamily="34" charset="0"/>
              <a:buNone/>
            </a:pPr>
            <a:r>
              <a:rPr lang="fr-FR" dirty="0">
                <a:sym typeface="Wingdings" panose="05000000000000000000" pitchFamily="2" charset="2"/>
              </a:rPr>
              <a:t> </a:t>
            </a:r>
            <a:r>
              <a:rPr lang="fr-FR" dirty="0" err="1">
                <a:sym typeface="Wingdings" panose="05000000000000000000" pitchFamily="2" charset="2"/>
              </a:rPr>
              <a:t>increases</a:t>
            </a:r>
            <a:r>
              <a:rPr lang="fr-FR" dirty="0"/>
              <a:t> relative </a:t>
            </a:r>
            <a:r>
              <a:rPr lang="fr-FR" dirty="0" err="1"/>
              <a:t>biomass</a:t>
            </a:r>
            <a:r>
              <a:rPr lang="fr-FR" dirty="0"/>
              <a:t> in </a:t>
            </a:r>
            <a:r>
              <a:rPr lang="fr-FR" dirty="0">
                <a:solidFill>
                  <a:schemeClr val="accent2"/>
                </a:solidFill>
              </a:rPr>
              <a:t>non optimum </a:t>
            </a:r>
            <a:r>
              <a:rPr lang="fr-FR" dirty="0"/>
              <a:t>conditions</a:t>
            </a:r>
          </a:p>
        </p:txBody>
      </p:sp>
      <p:sp>
        <p:nvSpPr>
          <p:cNvPr id="8" name="Rectangle 7">
            <a:extLst>
              <a:ext uri="{FF2B5EF4-FFF2-40B4-BE49-F238E27FC236}">
                <a16:creationId xmlns:a16="http://schemas.microsoft.com/office/drawing/2014/main" id="{F364AD1C-FF9C-494E-B9B8-023934D73D79}"/>
              </a:ext>
            </a:extLst>
          </p:cNvPr>
          <p:cNvSpPr/>
          <p:nvPr/>
        </p:nvSpPr>
        <p:spPr>
          <a:xfrm>
            <a:off x="210639" y="6356350"/>
            <a:ext cx="2125903" cy="369332"/>
          </a:xfrm>
          <a:prstGeom prst="rect">
            <a:avLst/>
          </a:prstGeom>
          <a:solidFill>
            <a:schemeClr val="bg1"/>
          </a:solidFill>
        </p:spPr>
        <p:txBody>
          <a:bodyPr wrap="none">
            <a:spAutoFit/>
          </a:bodyPr>
          <a:lstStyle/>
          <a:p>
            <a:r>
              <a:rPr lang="fr-FR" dirty="0">
                <a:solidFill>
                  <a:schemeClr val="bg1">
                    <a:lumMod val="65000"/>
                  </a:schemeClr>
                </a:solidFill>
              </a:rPr>
              <a:t>for 1 </a:t>
            </a:r>
            <a:r>
              <a:rPr lang="fr-FR" dirty="0" err="1">
                <a:solidFill>
                  <a:schemeClr val="bg1">
                    <a:lumMod val="65000"/>
                  </a:schemeClr>
                </a:solidFill>
              </a:rPr>
              <a:t>parameter</a:t>
            </a:r>
            <a:r>
              <a:rPr lang="fr-FR" dirty="0">
                <a:solidFill>
                  <a:schemeClr val="bg1">
                    <a:lumMod val="65000"/>
                  </a:schemeClr>
                </a:solidFill>
              </a:rPr>
              <a:t> set</a:t>
            </a:r>
            <a:endParaRPr lang="en-GB" dirty="0">
              <a:solidFill>
                <a:schemeClr val="bg1">
                  <a:lumMod val="65000"/>
                </a:schemeClr>
              </a:solidFill>
            </a:endParaRPr>
          </a:p>
        </p:txBody>
      </p:sp>
      <p:sp>
        <p:nvSpPr>
          <p:cNvPr id="9" name="Slide Number Placeholder 8">
            <a:extLst>
              <a:ext uri="{FF2B5EF4-FFF2-40B4-BE49-F238E27FC236}">
                <a16:creationId xmlns:a16="http://schemas.microsoft.com/office/drawing/2014/main" id="{2D94D568-EF09-4281-8D4F-E87490675A33}"/>
              </a:ext>
            </a:extLst>
          </p:cNvPr>
          <p:cNvSpPr>
            <a:spLocks noGrp="1"/>
          </p:cNvSpPr>
          <p:nvPr>
            <p:ph type="sldNum" sz="quarter" idx="12"/>
          </p:nvPr>
        </p:nvSpPr>
        <p:spPr/>
        <p:txBody>
          <a:bodyPr/>
          <a:lstStyle/>
          <a:p>
            <a:fld id="{34BA187E-3B1D-49CC-A6C2-74DAB6A28C99}" type="slidenum">
              <a:rPr lang="en-GB" smtClean="0"/>
              <a:t>39</a:t>
            </a:fld>
            <a:endParaRPr lang="en-GB"/>
          </a:p>
        </p:txBody>
      </p:sp>
      <p:sp>
        <p:nvSpPr>
          <p:cNvPr id="10" name="Footer Placeholder 9">
            <a:extLst>
              <a:ext uri="{FF2B5EF4-FFF2-40B4-BE49-F238E27FC236}">
                <a16:creationId xmlns:a16="http://schemas.microsoft.com/office/drawing/2014/main" id="{F8CEB99E-6FB9-44C5-A563-FC8A23994538}"/>
              </a:ext>
            </a:extLst>
          </p:cNvPr>
          <p:cNvSpPr>
            <a:spLocks noGrp="1"/>
          </p:cNvSpPr>
          <p:nvPr>
            <p:ph type="ftr" sz="quarter" idx="11"/>
          </p:nvPr>
        </p:nvSpPr>
        <p:spPr/>
        <p:txBody>
          <a:bodyPr/>
          <a:lstStyle/>
          <a:p>
            <a:r>
              <a:rPr lang="fr-FR" dirty="0" err="1"/>
              <a:t>Results</a:t>
            </a:r>
            <a:endParaRPr lang="en-GB" dirty="0"/>
          </a:p>
        </p:txBody>
      </p:sp>
      <p:sp>
        <p:nvSpPr>
          <p:cNvPr id="11" name="Content Placeholder 2">
            <a:extLst>
              <a:ext uri="{FF2B5EF4-FFF2-40B4-BE49-F238E27FC236}">
                <a16:creationId xmlns:a16="http://schemas.microsoft.com/office/drawing/2014/main" id="{C7BCB41C-18B9-456F-8B50-894B435549B3}"/>
              </a:ext>
            </a:extLst>
          </p:cNvPr>
          <p:cNvSpPr txBox="1">
            <a:spLocks/>
          </p:cNvSpPr>
          <p:nvPr/>
        </p:nvSpPr>
        <p:spPr>
          <a:xfrm>
            <a:off x="6223392" y="503095"/>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err="1"/>
              <a:t>Potential</a:t>
            </a:r>
            <a:r>
              <a:rPr lang="fr-FR" sz="2000" dirty="0"/>
              <a:t> niche of best </a:t>
            </a:r>
            <a:r>
              <a:rPr lang="fr-FR" sz="2000" dirty="0" err="1"/>
              <a:t>species</a:t>
            </a:r>
            <a:endParaRPr lang="fr-FR" sz="2000" dirty="0"/>
          </a:p>
        </p:txBody>
      </p:sp>
      <p:pic>
        <p:nvPicPr>
          <p:cNvPr id="16" name="Picture 15">
            <a:extLst>
              <a:ext uri="{FF2B5EF4-FFF2-40B4-BE49-F238E27FC236}">
                <a16:creationId xmlns:a16="http://schemas.microsoft.com/office/drawing/2014/main" id="{8AB239A4-CCB2-4468-9BE9-68060DB3350D}"/>
              </a:ext>
            </a:extLst>
          </p:cNvPr>
          <p:cNvPicPr>
            <a:picLocks noChangeAspect="1"/>
          </p:cNvPicPr>
          <p:nvPr/>
        </p:nvPicPr>
        <p:blipFill>
          <a:blip r:embed="rId3"/>
          <a:stretch>
            <a:fillRect/>
          </a:stretch>
        </p:blipFill>
        <p:spPr>
          <a:xfrm>
            <a:off x="5279474" y="5363436"/>
            <a:ext cx="3196137" cy="813526"/>
          </a:xfrm>
          <a:prstGeom prst="rect">
            <a:avLst/>
          </a:prstGeom>
        </p:spPr>
      </p:pic>
      <p:pic>
        <p:nvPicPr>
          <p:cNvPr id="18" name="Picture 17">
            <a:extLst>
              <a:ext uri="{FF2B5EF4-FFF2-40B4-BE49-F238E27FC236}">
                <a16:creationId xmlns:a16="http://schemas.microsoft.com/office/drawing/2014/main" id="{5EA2C272-EC06-4530-81C6-66262BE09C1F}"/>
              </a:ext>
            </a:extLst>
          </p:cNvPr>
          <p:cNvPicPr>
            <a:picLocks noChangeAspect="1"/>
          </p:cNvPicPr>
          <p:nvPr/>
        </p:nvPicPr>
        <p:blipFill>
          <a:blip r:embed="rId4"/>
          <a:stretch>
            <a:fillRect/>
          </a:stretch>
        </p:blipFill>
        <p:spPr>
          <a:xfrm>
            <a:off x="8511657" y="5363437"/>
            <a:ext cx="3155752" cy="813526"/>
          </a:xfrm>
          <a:prstGeom prst="rect">
            <a:avLst/>
          </a:prstGeom>
        </p:spPr>
      </p:pic>
    </p:spTree>
    <p:extLst>
      <p:ext uri="{BB962C8B-B14F-4D97-AF65-F5344CB8AC3E}">
        <p14:creationId xmlns:p14="http://schemas.microsoft.com/office/powerpoint/2010/main" val="2234667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470-20B4-41F9-AE4C-2E0D6209DAC1}"/>
              </a:ext>
            </a:extLst>
          </p:cNvPr>
          <p:cNvSpPr>
            <a:spLocks noGrp="1"/>
          </p:cNvSpPr>
          <p:nvPr>
            <p:ph type="title"/>
          </p:nvPr>
        </p:nvSpPr>
        <p:spPr/>
        <p:txBody>
          <a:bodyPr/>
          <a:lstStyle/>
          <a:p>
            <a:r>
              <a:rPr lang="fr-FR" dirty="0" err="1"/>
              <a:t>Assessing</a:t>
            </a:r>
            <a:r>
              <a:rPr lang="fr-FR" dirty="0"/>
              <a:t> </a:t>
            </a:r>
            <a:r>
              <a:rPr lang="fr-FR" dirty="0" err="1"/>
              <a:t>grassland</a:t>
            </a:r>
            <a:r>
              <a:rPr lang="fr-FR" dirty="0"/>
              <a:t> </a:t>
            </a:r>
            <a:r>
              <a:rPr lang="fr-FR" dirty="0" err="1"/>
              <a:t>ecosystem</a:t>
            </a:r>
            <a:r>
              <a:rPr lang="fr-FR" dirty="0"/>
              <a:t> services</a:t>
            </a:r>
            <a:endParaRPr lang="en-GB" dirty="0"/>
          </a:p>
        </p:txBody>
      </p:sp>
      <p:sp>
        <p:nvSpPr>
          <p:cNvPr id="16" name="Rectangle 15">
            <a:extLst>
              <a:ext uri="{FF2B5EF4-FFF2-40B4-BE49-F238E27FC236}">
                <a16:creationId xmlns:a16="http://schemas.microsoft.com/office/drawing/2014/main" id="{F357D50B-11DB-4882-9DBE-522286BB5AD2}"/>
              </a:ext>
            </a:extLst>
          </p:cNvPr>
          <p:cNvSpPr/>
          <p:nvPr/>
        </p:nvSpPr>
        <p:spPr>
          <a:xfrm>
            <a:off x="10031953" y="2259895"/>
            <a:ext cx="1147109" cy="430887"/>
          </a:xfrm>
          <a:prstGeom prst="rect">
            <a:avLst/>
          </a:prstGeom>
        </p:spPr>
        <p:txBody>
          <a:bodyPr wrap="none">
            <a:spAutoFit/>
          </a:bodyPr>
          <a:lstStyle/>
          <a:p>
            <a:r>
              <a:rPr lang="en-GB" sz="2200" dirty="0">
                <a:latin typeface="Myriad Pro" panose="020B0503030403020204" pitchFamily="34" charset="0"/>
              </a:rPr>
              <a:t>Services</a:t>
            </a:r>
          </a:p>
        </p:txBody>
      </p:sp>
      <p:sp>
        <p:nvSpPr>
          <p:cNvPr id="18" name="Rectangle 17">
            <a:extLst>
              <a:ext uri="{FF2B5EF4-FFF2-40B4-BE49-F238E27FC236}">
                <a16:creationId xmlns:a16="http://schemas.microsoft.com/office/drawing/2014/main" id="{964DA092-684C-44E7-A840-7413C805F236}"/>
              </a:ext>
            </a:extLst>
          </p:cNvPr>
          <p:cNvSpPr/>
          <p:nvPr/>
        </p:nvSpPr>
        <p:spPr>
          <a:xfrm>
            <a:off x="6540734" y="2259895"/>
            <a:ext cx="2388283" cy="430887"/>
          </a:xfrm>
          <a:prstGeom prst="rect">
            <a:avLst/>
          </a:prstGeom>
        </p:spPr>
        <p:txBody>
          <a:bodyPr wrap="none">
            <a:spAutoFit/>
          </a:bodyPr>
          <a:lstStyle/>
          <a:p>
            <a:pPr algn="ctr"/>
            <a:r>
              <a:rPr lang="en-GB" sz="2200" dirty="0">
                <a:latin typeface="Myriad Pro" panose="020B0503030403020204" pitchFamily="34" charset="0"/>
              </a:rPr>
              <a:t>Summary statistics</a:t>
            </a:r>
          </a:p>
        </p:txBody>
      </p:sp>
      <p:sp>
        <p:nvSpPr>
          <p:cNvPr id="19" name="Rectangle 18">
            <a:extLst>
              <a:ext uri="{FF2B5EF4-FFF2-40B4-BE49-F238E27FC236}">
                <a16:creationId xmlns:a16="http://schemas.microsoft.com/office/drawing/2014/main" id="{80A561FE-671A-45E7-8BBC-E0D297754690}"/>
              </a:ext>
            </a:extLst>
          </p:cNvPr>
          <p:cNvSpPr/>
          <p:nvPr/>
        </p:nvSpPr>
        <p:spPr>
          <a:xfrm>
            <a:off x="3891951" y="2259895"/>
            <a:ext cx="1578766" cy="769441"/>
          </a:xfrm>
          <a:prstGeom prst="rect">
            <a:avLst/>
          </a:prstGeom>
        </p:spPr>
        <p:txBody>
          <a:bodyPr wrap="none">
            <a:spAutoFit/>
          </a:bodyPr>
          <a:lstStyle/>
          <a:p>
            <a:pPr algn="ctr"/>
            <a:r>
              <a:rPr lang="en-GB" sz="2200" dirty="0">
                <a:latin typeface="Myriad Pro" panose="020B0503030403020204" pitchFamily="34" charset="0"/>
              </a:rPr>
              <a:t>Community</a:t>
            </a:r>
          </a:p>
          <a:p>
            <a:pPr algn="ctr"/>
            <a:r>
              <a:rPr lang="fr-FR" sz="2200" dirty="0">
                <a:latin typeface="Myriad Pro" panose="020B0503030403020204" pitchFamily="34" charset="0"/>
              </a:rPr>
              <a:t>s</a:t>
            </a:r>
            <a:r>
              <a:rPr lang="en-GB" sz="2200" dirty="0" err="1">
                <a:latin typeface="Myriad Pro" panose="020B0503030403020204" pitchFamily="34" charset="0"/>
              </a:rPr>
              <a:t>tructure</a:t>
            </a:r>
            <a:endParaRPr lang="en-GB" sz="2200" dirty="0">
              <a:latin typeface="Myriad Pro" panose="020B0503030403020204" pitchFamily="34" charset="0"/>
            </a:endParaRPr>
          </a:p>
        </p:txBody>
      </p:sp>
      <p:sp>
        <p:nvSpPr>
          <p:cNvPr id="31" name="Rectangle 30">
            <a:extLst>
              <a:ext uri="{FF2B5EF4-FFF2-40B4-BE49-F238E27FC236}">
                <a16:creationId xmlns:a16="http://schemas.microsoft.com/office/drawing/2014/main" id="{EBAAA987-853F-4A6A-9A36-D2510FE1271B}"/>
              </a:ext>
            </a:extLst>
          </p:cNvPr>
          <p:cNvSpPr/>
          <p:nvPr/>
        </p:nvSpPr>
        <p:spPr>
          <a:xfrm>
            <a:off x="1121917" y="2259895"/>
            <a:ext cx="1011752" cy="430887"/>
          </a:xfrm>
          <a:prstGeom prst="rect">
            <a:avLst/>
          </a:prstGeom>
        </p:spPr>
        <p:txBody>
          <a:bodyPr wrap="none">
            <a:spAutoFit/>
          </a:bodyPr>
          <a:lstStyle/>
          <a:p>
            <a:r>
              <a:rPr lang="en-GB" sz="2200" dirty="0">
                <a:latin typeface="Myriad Pro" panose="020B0503030403020204" pitchFamily="34" charset="0"/>
              </a:rPr>
              <a:t>Drivers</a:t>
            </a:r>
          </a:p>
        </p:txBody>
      </p:sp>
      <p:cxnSp>
        <p:nvCxnSpPr>
          <p:cNvPr id="38" name="Straight Arrow Connector 37">
            <a:extLst>
              <a:ext uri="{FF2B5EF4-FFF2-40B4-BE49-F238E27FC236}">
                <a16:creationId xmlns:a16="http://schemas.microsoft.com/office/drawing/2014/main" id="{AE82DB92-89BF-4346-8332-9AD87498C20A}"/>
              </a:ext>
            </a:extLst>
          </p:cNvPr>
          <p:cNvCxnSpPr>
            <a:cxnSpLocks/>
          </p:cNvCxnSpPr>
          <p:nvPr/>
        </p:nvCxnSpPr>
        <p:spPr>
          <a:xfrm>
            <a:off x="5701085" y="2489253"/>
            <a:ext cx="66791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00BDD6F-E854-4198-9C59-457E638F4C08}"/>
              </a:ext>
            </a:extLst>
          </p:cNvPr>
          <p:cNvCxnSpPr>
            <a:cxnSpLocks/>
          </p:cNvCxnSpPr>
          <p:nvPr/>
        </p:nvCxnSpPr>
        <p:spPr>
          <a:xfrm>
            <a:off x="9016779" y="2489253"/>
            <a:ext cx="810364"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274F7FA-3BC5-4125-8773-E01DEFD30F93}"/>
              </a:ext>
            </a:extLst>
          </p:cNvPr>
          <p:cNvPicPr>
            <a:picLocks noChangeAspect="1"/>
          </p:cNvPicPr>
          <p:nvPr/>
        </p:nvPicPr>
        <p:blipFill>
          <a:blip r:embed="rId2"/>
          <a:stretch>
            <a:fillRect/>
          </a:stretch>
        </p:blipFill>
        <p:spPr>
          <a:xfrm>
            <a:off x="874411" y="3107278"/>
            <a:ext cx="1506763" cy="2532644"/>
          </a:xfrm>
          <a:prstGeom prst="rect">
            <a:avLst/>
          </a:prstGeom>
        </p:spPr>
      </p:pic>
      <p:sp>
        <p:nvSpPr>
          <p:cNvPr id="13" name="Slide Number Placeholder 12">
            <a:extLst>
              <a:ext uri="{FF2B5EF4-FFF2-40B4-BE49-F238E27FC236}">
                <a16:creationId xmlns:a16="http://schemas.microsoft.com/office/drawing/2014/main" id="{EEB95A1C-7772-4C29-AF34-CB37AB37205C}"/>
              </a:ext>
            </a:extLst>
          </p:cNvPr>
          <p:cNvSpPr>
            <a:spLocks noGrp="1"/>
          </p:cNvSpPr>
          <p:nvPr>
            <p:ph type="sldNum" sz="quarter" idx="12"/>
          </p:nvPr>
        </p:nvSpPr>
        <p:spPr/>
        <p:txBody>
          <a:bodyPr/>
          <a:lstStyle/>
          <a:p>
            <a:fld id="{34BA187E-3B1D-49CC-A6C2-74DAB6A28C99}" type="slidenum">
              <a:rPr lang="en-GB" smtClean="0"/>
              <a:t>4</a:t>
            </a:fld>
            <a:endParaRPr lang="en-GB"/>
          </a:p>
        </p:txBody>
      </p:sp>
      <p:sp>
        <p:nvSpPr>
          <p:cNvPr id="14" name="Footer Placeholder 13">
            <a:extLst>
              <a:ext uri="{FF2B5EF4-FFF2-40B4-BE49-F238E27FC236}">
                <a16:creationId xmlns:a16="http://schemas.microsoft.com/office/drawing/2014/main" id="{88A1FE69-75EA-4B93-BB0C-44C9F68A02D7}"/>
              </a:ext>
            </a:extLst>
          </p:cNvPr>
          <p:cNvSpPr>
            <a:spLocks noGrp="1"/>
          </p:cNvSpPr>
          <p:nvPr>
            <p:ph type="ftr" sz="quarter" idx="11"/>
          </p:nvPr>
        </p:nvSpPr>
        <p:spPr/>
        <p:txBody>
          <a:bodyPr/>
          <a:lstStyle/>
          <a:p>
            <a:r>
              <a:rPr lang="fr-FR" dirty="0"/>
              <a:t>Introduction</a:t>
            </a:r>
            <a:endParaRPr lang="en-GB" dirty="0"/>
          </a:p>
        </p:txBody>
      </p:sp>
      <p:cxnSp>
        <p:nvCxnSpPr>
          <p:cNvPr id="17" name="Straight Arrow Connector 16">
            <a:extLst>
              <a:ext uri="{FF2B5EF4-FFF2-40B4-BE49-F238E27FC236}">
                <a16:creationId xmlns:a16="http://schemas.microsoft.com/office/drawing/2014/main" id="{33E1AB7D-869E-4F3A-B6AA-407BFCE7ACD0}"/>
              </a:ext>
            </a:extLst>
          </p:cNvPr>
          <p:cNvCxnSpPr>
            <a:cxnSpLocks/>
          </p:cNvCxnSpPr>
          <p:nvPr/>
        </p:nvCxnSpPr>
        <p:spPr>
          <a:xfrm>
            <a:off x="2561645" y="2505650"/>
            <a:ext cx="66791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9101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EE35-21AC-4A7A-B31A-8E156DF50C7E}"/>
              </a:ext>
            </a:extLst>
          </p:cNvPr>
          <p:cNvSpPr>
            <a:spLocks noGrp="1"/>
          </p:cNvSpPr>
          <p:nvPr>
            <p:ph type="title"/>
          </p:nvPr>
        </p:nvSpPr>
        <p:spPr>
          <a:xfrm>
            <a:off x="838200" y="365125"/>
            <a:ext cx="4640249" cy="1325563"/>
          </a:xfrm>
        </p:spPr>
        <p:txBody>
          <a:bodyPr>
            <a:noAutofit/>
          </a:bodyPr>
          <a:lstStyle/>
          <a:p>
            <a:r>
              <a:rPr lang="fr-FR" sz="3200" dirty="0" err="1"/>
              <a:t>Plasticity</a:t>
            </a:r>
            <a:r>
              <a:rPr lang="fr-FR" sz="3200" dirty="0"/>
              <a:t> </a:t>
            </a:r>
            <a:r>
              <a:rPr lang="fr-FR" sz="3200" dirty="0" err="1"/>
              <a:t>effect</a:t>
            </a:r>
            <a:r>
              <a:rPr lang="fr-FR" sz="3200" dirty="0"/>
              <a:t> in </a:t>
            </a:r>
            <a:r>
              <a:rPr lang="fr-FR" sz="3200" dirty="0" err="1"/>
              <a:t>heterogeneous</a:t>
            </a:r>
            <a:r>
              <a:rPr lang="fr-FR" sz="3200" dirty="0"/>
              <a:t> conditions</a:t>
            </a:r>
            <a:endParaRPr lang="en-GB" sz="3200" dirty="0"/>
          </a:p>
        </p:txBody>
      </p:sp>
      <p:pic>
        <p:nvPicPr>
          <p:cNvPr id="4" name="Picture 3">
            <a:extLst>
              <a:ext uri="{FF2B5EF4-FFF2-40B4-BE49-F238E27FC236}">
                <a16:creationId xmlns:a16="http://schemas.microsoft.com/office/drawing/2014/main" id="{99AD1CAF-6284-407D-A3AA-36E1AEDB8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845" y="924962"/>
            <a:ext cx="6545696" cy="3452854"/>
          </a:xfrm>
          <a:prstGeom prst="rect">
            <a:avLst/>
          </a:prstGeom>
        </p:spPr>
      </p:pic>
      <p:pic>
        <p:nvPicPr>
          <p:cNvPr id="11" name="Picture 10">
            <a:extLst>
              <a:ext uri="{FF2B5EF4-FFF2-40B4-BE49-F238E27FC236}">
                <a16:creationId xmlns:a16="http://schemas.microsoft.com/office/drawing/2014/main" id="{9793B6EC-211B-4AF2-8D48-F03DDA0C3213}"/>
              </a:ext>
            </a:extLst>
          </p:cNvPr>
          <p:cNvPicPr>
            <a:picLocks noChangeAspect="1"/>
          </p:cNvPicPr>
          <p:nvPr/>
        </p:nvPicPr>
        <p:blipFill rotWithShape="1">
          <a:blip r:embed="rId3">
            <a:extLst>
              <a:ext uri="{28A0092B-C50C-407E-A947-70E740481C1C}">
                <a14:useLocalDpi xmlns:a14="http://schemas.microsoft.com/office/drawing/2010/main" val="0"/>
              </a:ext>
            </a:extLst>
          </a:blip>
          <a:srcRect l="7747" t="11202" r="47052" b="72405"/>
          <a:stretch/>
        </p:blipFill>
        <p:spPr>
          <a:xfrm>
            <a:off x="5612226" y="4351711"/>
            <a:ext cx="3090235" cy="594912"/>
          </a:xfrm>
          <a:prstGeom prst="rect">
            <a:avLst/>
          </a:prstGeom>
        </p:spPr>
      </p:pic>
      <p:sp>
        <p:nvSpPr>
          <p:cNvPr id="8" name="Slide Number Placeholder 7">
            <a:extLst>
              <a:ext uri="{FF2B5EF4-FFF2-40B4-BE49-F238E27FC236}">
                <a16:creationId xmlns:a16="http://schemas.microsoft.com/office/drawing/2014/main" id="{CC351717-A9F6-4D5D-87C1-CDB4AEE0DC75}"/>
              </a:ext>
            </a:extLst>
          </p:cNvPr>
          <p:cNvSpPr>
            <a:spLocks noGrp="1"/>
          </p:cNvSpPr>
          <p:nvPr>
            <p:ph type="sldNum" sz="quarter" idx="12"/>
          </p:nvPr>
        </p:nvSpPr>
        <p:spPr/>
        <p:txBody>
          <a:bodyPr/>
          <a:lstStyle/>
          <a:p>
            <a:fld id="{34BA187E-3B1D-49CC-A6C2-74DAB6A28C99}" type="slidenum">
              <a:rPr lang="en-GB" smtClean="0"/>
              <a:t>40</a:t>
            </a:fld>
            <a:endParaRPr lang="en-GB"/>
          </a:p>
        </p:txBody>
      </p:sp>
      <p:sp>
        <p:nvSpPr>
          <p:cNvPr id="9" name="Footer Placeholder 8">
            <a:extLst>
              <a:ext uri="{FF2B5EF4-FFF2-40B4-BE49-F238E27FC236}">
                <a16:creationId xmlns:a16="http://schemas.microsoft.com/office/drawing/2014/main" id="{03485EA6-6532-4648-AFD5-615E1D50FF21}"/>
              </a:ext>
            </a:extLst>
          </p:cNvPr>
          <p:cNvSpPr>
            <a:spLocks noGrp="1"/>
          </p:cNvSpPr>
          <p:nvPr>
            <p:ph type="ftr" sz="quarter" idx="11"/>
          </p:nvPr>
        </p:nvSpPr>
        <p:spPr/>
        <p:txBody>
          <a:bodyPr/>
          <a:lstStyle/>
          <a:p>
            <a:r>
              <a:rPr lang="fr-FR" dirty="0" err="1"/>
              <a:t>Results</a:t>
            </a:r>
            <a:endParaRPr lang="en-GB" dirty="0"/>
          </a:p>
        </p:txBody>
      </p:sp>
      <p:sp>
        <p:nvSpPr>
          <p:cNvPr id="13" name="Content Placeholder 2">
            <a:extLst>
              <a:ext uri="{FF2B5EF4-FFF2-40B4-BE49-F238E27FC236}">
                <a16:creationId xmlns:a16="http://schemas.microsoft.com/office/drawing/2014/main" id="{F32178C3-4595-48FA-8A2D-772C8D651B50}"/>
              </a:ext>
            </a:extLst>
          </p:cNvPr>
          <p:cNvSpPr txBox="1">
            <a:spLocks/>
          </p:cNvSpPr>
          <p:nvPr/>
        </p:nvSpPr>
        <p:spPr>
          <a:xfrm>
            <a:off x="6593633" y="270588"/>
            <a:ext cx="4217656" cy="654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000" dirty="0"/>
              <a:t>Optimum </a:t>
            </a:r>
            <a:r>
              <a:rPr lang="fr-FR" sz="2000" dirty="0" err="1"/>
              <a:t>strategy</a:t>
            </a:r>
            <a:r>
              <a:rPr lang="fr-FR" sz="2000" dirty="0"/>
              <a:t> </a:t>
            </a:r>
            <a:r>
              <a:rPr lang="fr-FR" sz="2000" dirty="0" err="1"/>
              <a:t>along</a:t>
            </a:r>
            <a:r>
              <a:rPr lang="fr-FR" sz="2000" dirty="0"/>
              <a:t> a water </a:t>
            </a:r>
            <a:r>
              <a:rPr lang="fr-FR" sz="2000" dirty="0" err="1"/>
              <a:t>variability</a:t>
            </a:r>
            <a:r>
              <a:rPr lang="fr-FR" sz="2000" dirty="0"/>
              <a:t> gradient</a:t>
            </a:r>
          </a:p>
        </p:txBody>
      </p:sp>
      <p:sp>
        <p:nvSpPr>
          <p:cNvPr id="14" name="Rectangle 13">
            <a:extLst>
              <a:ext uri="{FF2B5EF4-FFF2-40B4-BE49-F238E27FC236}">
                <a16:creationId xmlns:a16="http://schemas.microsoft.com/office/drawing/2014/main" id="{1A88A589-7EA7-49F0-8683-59902AEF57C8}"/>
              </a:ext>
            </a:extLst>
          </p:cNvPr>
          <p:cNvSpPr/>
          <p:nvPr/>
        </p:nvSpPr>
        <p:spPr>
          <a:xfrm>
            <a:off x="8794073" y="924962"/>
            <a:ext cx="3327918" cy="306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58E9A027-C639-4ADB-840C-C1FFAC52784C}"/>
              </a:ext>
            </a:extLst>
          </p:cNvPr>
          <p:cNvPicPr>
            <a:picLocks noChangeAspect="1"/>
          </p:cNvPicPr>
          <p:nvPr/>
        </p:nvPicPr>
        <p:blipFill>
          <a:blip r:embed="rId4"/>
          <a:stretch>
            <a:fillRect/>
          </a:stretch>
        </p:blipFill>
        <p:spPr>
          <a:xfrm>
            <a:off x="5983143" y="5390157"/>
            <a:ext cx="2743199" cy="698238"/>
          </a:xfrm>
          <a:prstGeom prst="rect">
            <a:avLst/>
          </a:prstGeom>
        </p:spPr>
      </p:pic>
    </p:spTree>
    <p:extLst>
      <p:ext uri="{BB962C8B-B14F-4D97-AF65-F5344CB8AC3E}">
        <p14:creationId xmlns:p14="http://schemas.microsoft.com/office/powerpoint/2010/main" val="725608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EE35-21AC-4A7A-B31A-8E156DF50C7E}"/>
              </a:ext>
            </a:extLst>
          </p:cNvPr>
          <p:cNvSpPr>
            <a:spLocks noGrp="1"/>
          </p:cNvSpPr>
          <p:nvPr>
            <p:ph type="title"/>
          </p:nvPr>
        </p:nvSpPr>
        <p:spPr>
          <a:xfrm>
            <a:off x="838200" y="365125"/>
            <a:ext cx="4640249" cy="1325563"/>
          </a:xfrm>
        </p:spPr>
        <p:txBody>
          <a:bodyPr>
            <a:noAutofit/>
          </a:bodyPr>
          <a:lstStyle/>
          <a:p>
            <a:r>
              <a:rPr lang="fr-FR" sz="3200" dirty="0" err="1"/>
              <a:t>Plasticity</a:t>
            </a:r>
            <a:r>
              <a:rPr lang="fr-FR" sz="3200" dirty="0"/>
              <a:t> </a:t>
            </a:r>
            <a:r>
              <a:rPr lang="fr-FR" sz="3200" dirty="0" err="1"/>
              <a:t>effect</a:t>
            </a:r>
            <a:r>
              <a:rPr lang="fr-FR" sz="3200" dirty="0"/>
              <a:t> in </a:t>
            </a:r>
            <a:r>
              <a:rPr lang="fr-FR" sz="3200" dirty="0" err="1"/>
              <a:t>heterogeneous</a:t>
            </a:r>
            <a:r>
              <a:rPr lang="fr-FR" sz="3200" dirty="0"/>
              <a:t> conditions</a:t>
            </a:r>
            <a:endParaRPr lang="en-GB" sz="3200" dirty="0"/>
          </a:p>
        </p:txBody>
      </p:sp>
      <p:sp>
        <p:nvSpPr>
          <p:cNvPr id="10" name="Content Placeholder 2">
            <a:extLst>
              <a:ext uri="{FF2B5EF4-FFF2-40B4-BE49-F238E27FC236}">
                <a16:creationId xmlns:a16="http://schemas.microsoft.com/office/drawing/2014/main" id="{4E85B030-AD17-4FC1-858A-2A3101E74FC9}"/>
              </a:ext>
            </a:extLst>
          </p:cNvPr>
          <p:cNvSpPr txBox="1">
            <a:spLocks/>
          </p:cNvSpPr>
          <p:nvPr/>
        </p:nvSpPr>
        <p:spPr>
          <a:xfrm>
            <a:off x="502297" y="1860685"/>
            <a:ext cx="4302968" cy="46321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Changes in dominant </a:t>
            </a:r>
            <a:r>
              <a:rPr lang="fr-FR" dirty="0" err="1"/>
              <a:t>strategy</a:t>
            </a:r>
            <a:r>
              <a:rPr lang="fr-FR" dirty="0"/>
              <a:t> in </a:t>
            </a:r>
            <a:r>
              <a:rPr lang="fr-FR" dirty="0" err="1"/>
              <a:t>favour</a:t>
            </a:r>
            <a:r>
              <a:rPr lang="fr-FR" dirty="0"/>
              <a:t> of </a:t>
            </a:r>
            <a:r>
              <a:rPr lang="fr-FR" dirty="0" err="1"/>
              <a:t>exploitative</a:t>
            </a:r>
            <a:r>
              <a:rPr lang="fr-FR" dirty="0"/>
              <a:t> </a:t>
            </a:r>
            <a:r>
              <a:rPr lang="fr-FR" dirty="0" err="1"/>
              <a:t>species</a:t>
            </a:r>
            <a:endParaRPr lang="fr-FR" dirty="0"/>
          </a:p>
          <a:p>
            <a:r>
              <a:rPr lang="fr-FR" dirty="0"/>
              <a:t>Reduction of </a:t>
            </a:r>
            <a:r>
              <a:rPr lang="fr-FR" dirty="0" err="1"/>
              <a:t>growth</a:t>
            </a:r>
            <a:r>
              <a:rPr lang="fr-FR" dirty="0"/>
              <a:t> </a:t>
            </a:r>
            <a:r>
              <a:rPr lang="fr-FR" dirty="0" err="1"/>
              <a:t>differences</a:t>
            </a:r>
            <a:endParaRPr lang="fr-FR" dirty="0"/>
          </a:p>
          <a:p>
            <a:r>
              <a:rPr lang="fr-FR" dirty="0" err="1"/>
              <a:t>Increase</a:t>
            </a:r>
            <a:r>
              <a:rPr lang="fr-FR" dirty="0"/>
              <a:t> of relative BM</a:t>
            </a:r>
          </a:p>
          <a:p>
            <a:endParaRPr lang="fr-FR" dirty="0">
              <a:sym typeface="Wingdings" panose="05000000000000000000" pitchFamily="2" charset="2"/>
            </a:endParaRPr>
          </a:p>
          <a:p>
            <a:pPr>
              <a:buFont typeface="Wingdings" panose="05000000000000000000" pitchFamily="2" charset="2"/>
              <a:buChar char="à"/>
            </a:pPr>
            <a:r>
              <a:rPr lang="fr-FR" dirty="0">
                <a:sym typeface="Wingdings" panose="05000000000000000000" pitchFamily="2" charset="2"/>
              </a:rPr>
              <a:t> </a:t>
            </a:r>
            <a:r>
              <a:rPr lang="fr-FR" dirty="0" err="1">
                <a:sym typeface="Wingdings" panose="05000000000000000000" pitchFamily="2" charset="2"/>
              </a:rPr>
              <a:t>Asymmetric</a:t>
            </a:r>
            <a:r>
              <a:rPr lang="fr-FR" dirty="0">
                <a:sym typeface="Wingdings" panose="05000000000000000000" pitchFamily="2" charset="2"/>
              </a:rPr>
              <a:t> gain (+</a:t>
            </a:r>
            <a:r>
              <a:rPr lang="fr-FR" dirty="0" err="1">
                <a:sym typeface="Wingdings" panose="05000000000000000000" pitchFamily="2" charset="2"/>
              </a:rPr>
              <a:t>exploitative</a:t>
            </a:r>
            <a:r>
              <a:rPr lang="fr-FR" dirty="0">
                <a:sym typeface="Wingdings" panose="05000000000000000000" pitchFamily="2" charset="2"/>
              </a:rPr>
              <a:t> </a:t>
            </a:r>
            <a:r>
              <a:rPr lang="fr-FR" dirty="0" err="1">
                <a:sym typeface="Wingdings" panose="05000000000000000000" pitchFamily="2" charset="2"/>
              </a:rPr>
              <a:t>strategies</a:t>
            </a:r>
            <a:r>
              <a:rPr lang="fr-FR" dirty="0">
                <a:sym typeface="Wingdings" panose="05000000000000000000" pitchFamily="2" charset="2"/>
              </a:rPr>
              <a:t>)</a:t>
            </a:r>
          </a:p>
          <a:p>
            <a:pPr>
              <a:buFont typeface="Wingdings" panose="05000000000000000000" pitchFamily="2" charset="2"/>
              <a:buChar char="à"/>
            </a:pPr>
            <a:r>
              <a:rPr lang="fr-FR" dirty="0">
                <a:sym typeface="Wingdings" panose="05000000000000000000" pitchFamily="2" charset="2"/>
              </a:rPr>
              <a:t>Niche </a:t>
            </a:r>
            <a:r>
              <a:rPr lang="fr-FR" dirty="0" err="1">
                <a:sym typeface="Wingdings" panose="05000000000000000000" pitchFamily="2" charset="2"/>
              </a:rPr>
              <a:t>widening</a:t>
            </a:r>
            <a:endParaRPr lang="fr-FR" dirty="0">
              <a:sym typeface="Wingdings" panose="05000000000000000000" pitchFamily="2" charset="2"/>
            </a:endParaRPr>
          </a:p>
        </p:txBody>
      </p:sp>
      <p:pic>
        <p:nvPicPr>
          <p:cNvPr id="4" name="Picture 3">
            <a:extLst>
              <a:ext uri="{FF2B5EF4-FFF2-40B4-BE49-F238E27FC236}">
                <a16:creationId xmlns:a16="http://schemas.microsoft.com/office/drawing/2014/main" id="{99AD1CAF-6284-407D-A3AA-36E1AEDB8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845" y="924962"/>
            <a:ext cx="6545696" cy="3452854"/>
          </a:xfrm>
          <a:prstGeom prst="rect">
            <a:avLst/>
          </a:prstGeom>
        </p:spPr>
      </p:pic>
      <p:pic>
        <p:nvPicPr>
          <p:cNvPr id="11" name="Picture 10">
            <a:extLst>
              <a:ext uri="{FF2B5EF4-FFF2-40B4-BE49-F238E27FC236}">
                <a16:creationId xmlns:a16="http://schemas.microsoft.com/office/drawing/2014/main" id="{9793B6EC-211B-4AF2-8D48-F03DDA0C3213}"/>
              </a:ext>
            </a:extLst>
          </p:cNvPr>
          <p:cNvPicPr>
            <a:picLocks noChangeAspect="1"/>
          </p:cNvPicPr>
          <p:nvPr/>
        </p:nvPicPr>
        <p:blipFill rotWithShape="1">
          <a:blip r:embed="rId3">
            <a:extLst>
              <a:ext uri="{28A0092B-C50C-407E-A947-70E740481C1C}">
                <a14:useLocalDpi xmlns:a14="http://schemas.microsoft.com/office/drawing/2010/main" val="0"/>
              </a:ext>
            </a:extLst>
          </a:blip>
          <a:srcRect l="7747" t="11202" r="47052" b="72405"/>
          <a:stretch/>
        </p:blipFill>
        <p:spPr>
          <a:xfrm>
            <a:off x="5612226" y="4351711"/>
            <a:ext cx="3090235" cy="594912"/>
          </a:xfrm>
          <a:prstGeom prst="rect">
            <a:avLst/>
          </a:prstGeom>
        </p:spPr>
      </p:pic>
      <p:pic>
        <p:nvPicPr>
          <p:cNvPr id="12" name="Picture 11">
            <a:extLst>
              <a:ext uri="{FF2B5EF4-FFF2-40B4-BE49-F238E27FC236}">
                <a16:creationId xmlns:a16="http://schemas.microsoft.com/office/drawing/2014/main" id="{E443D4C3-7406-431A-A08E-ACA91141E478}"/>
              </a:ext>
            </a:extLst>
          </p:cNvPr>
          <p:cNvPicPr>
            <a:picLocks noChangeAspect="1"/>
          </p:cNvPicPr>
          <p:nvPr/>
        </p:nvPicPr>
        <p:blipFill rotWithShape="1">
          <a:blip r:embed="rId3">
            <a:extLst>
              <a:ext uri="{28A0092B-C50C-407E-A947-70E740481C1C}">
                <a14:useLocalDpi xmlns:a14="http://schemas.microsoft.com/office/drawing/2010/main" val="0"/>
              </a:ext>
            </a:extLst>
          </a:blip>
          <a:srcRect l="7747" t="11202" r="47052" b="72405"/>
          <a:stretch/>
        </p:blipFill>
        <p:spPr>
          <a:xfrm>
            <a:off x="8794073" y="4351711"/>
            <a:ext cx="3090235" cy="594912"/>
          </a:xfrm>
          <a:prstGeom prst="rect">
            <a:avLst/>
          </a:prstGeom>
        </p:spPr>
      </p:pic>
      <p:sp>
        <p:nvSpPr>
          <p:cNvPr id="8" name="Slide Number Placeholder 7">
            <a:extLst>
              <a:ext uri="{FF2B5EF4-FFF2-40B4-BE49-F238E27FC236}">
                <a16:creationId xmlns:a16="http://schemas.microsoft.com/office/drawing/2014/main" id="{CC351717-A9F6-4D5D-87C1-CDB4AEE0DC75}"/>
              </a:ext>
            </a:extLst>
          </p:cNvPr>
          <p:cNvSpPr>
            <a:spLocks noGrp="1"/>
          </p:cNvSpPr>
          <p:nvPr>
            <p:ph type="sldNum" sz="quarter" idx="12"/>
          </p:nvPr>
        </p:nvSpPr>
        <p:spPr/>
        <p:txBody>
          <a:bodyPr/>
          <a:lstStyle/>
          <a:p>
            <a:fld id="{34BA187E-3B1D-49CC-A6C2-74DAB6A28C99}" type="slidenum">
              <a:rPr lang="en-GB" smtClean="0"/>
              <a:t>41</a:t>
            </a:fld>
            <a:endParaRPr lang="en-GB"/>
          </a:p>
        </p:txBody>
      </p:sp>
      <p:sp>
        <p:nvSpPr>
          <p:cNvPr id="9" name="Footer Placeholder 8">
            <a:extLst>
              <a:ext uri="{FF2B5EF4-FFF2-40B4-BE49-F238E27FC236}">
                <a16:creationId xmlns:a16="http://schemas.microsoft.com/office/drawing/2014/main" id="{03485EA6-6532-4648-AFD5-615E1D50FF21}"/>
              </a:ext>
            </a:extLst>
          </p:cNvPr>
          <p:cNvSpPr>
            <a:spLocks noGrp="1"/>
          </p:cNvSpPr>
          <p:nvPr>
            <p:ph type="ftr" sz="quarter" idx="11"/>
          </p:nvPr>
        </p:nvSpPr>
        <p:spPr/>
        <p:txBody>
          <a:bodyPr/>
          <a:lstStyle/>
          <a:p>
            <a:r>
              <a:rPr lang="fr-FR" dirty="0" err="1"/>
              <a:t>Results</a:t>
            </a:r>
            <a:endParaRPr lang="en-GB" dirty="0"/>
          </a:p>
        </p:txBody>
      </p:sp>
      <p:sp>
        <p:nvSpPr>
          <p:cNvPr id="13" name="Content Placeholder 2">
            <a:extLst>
              <a:ext uri="{FF2B5EF4-FFF2-40B4-BE49-F238E27FC236}">
                <a16:creationId xmlns:a16="http://schemas.microsoft.com/office/drawing/2014/main" id="{F32178C3-4595-48FA-8A2D-772C8D651B50}"/>
              </a:ext>
            </a:extLst>
          </p:cNvPr>
          <p:cNvSpPr txBox="1">
            <a:spLocks/>
          </p:cNvSpPr>
          <p:nvPr/>
        </p:nvSpPr>
        <p:spPr>
          <a:xfrm>
            <a:off x="6593633" y="270588"/>
            <a:ext cx="4217656" cy="654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000" dirty="0"/>
              <a:t>Optimum </a:t>
            </a:r>
            <a:r>
              <a:rPr lang="fr-FR" sz="2000" dirty="0" err="1"/>
              <a:t>strategy</a:t>
            </a:r>
            <a:r>
              <a:rPr lang="fr-FR" sz="2000" dirty="0"/>
              <a:t> </a:t>
            </a:r>
            <a:r>
              <a:rPr lang="fr-FR" sz="2000" dirty="0" err="1"/>
              <a:t>along</a:t>
            </a:r>
            <a:r>
              <a:rPr lang="fr-FR" sz="2000" dirty="0"/>
              <a:t> a water </a:t>
            </a:r>
            <a:r>
              <a:rPr lang="fr-FR" sz="2000" dirty="0" err="1"/>
              <a:t>variability</a:t>
            </a:r>
            <a:r>
              <a:rPr lang="fr-FR" sz="2000" dirty="0"/>
              <a:t> gradient</a:t>
            </a:r>
          </a:p>
        </p:txBody>
      </p:sp>
      <p:pic>
        <p:nvPicPr>
          <p:cNvPr id="14" name="Picture 13">
            <a:extLst>
              <a:ext uri="{FF2B5EF4-FFF2-40B4-BE49-F238E27FC236}">
                <a16:creationId xmlns:a16="http://schemas.microsoft.com/office/drawing/2014/main" id="{42BA27A3-840D-45EF-AEAE-8C675DD4D67D}"/>
              </a:ext>
            </a:extLst>
          </p:cNvPr>
          <p:cNvPicPr>
            <a:picLocks noChangeAspect="1"/>
          </p:cNvPicPr>
          <p:nvPr/>
        </p:nvPicPr>
        <p:blipFill>
          <a:blip r:embed="rId4"/>
          <a:stretch>
            <a:fillRect/>
          </a:stretch>
        </p:blipFill>
        <p:spPr>
          <a:xfrm>
            <a:off x="8956124" y="5255938"/>
            <a:ext cx="2671690" cy="832457"/>
          </a:xfrm>
          <a:prstGeom prst="rect">
            <a:avLst/>
          </a:prstGeom>
        </p:spPr>
      </p:pic>
      <p:pic>
        <p:nvPicPr>
          <p:cNvPr id="15" name="Picture 14">
            <a:extLst>
              <a:ext uri="{FF2B5EF4-FFF2-40B4-BE49-F238E27FC236}">
                <a16:creationId xmlns:a16="http://schemas.microsoft.com/office/drawing/2014/main" id="{D6D1A052-55D6-4159-B38F-6BCDF16D5228}"/>
              </a:ext>
            </a:extLst>
          </p:cNvPr>
          <p:cNvPicPr>
            <a:picLocks noChangeAspect="1"/>
          </p:cNvPicPr>
          <p:nvPr/>
        </p:nvPicPr>
        <p:blipFill>
          <a:blip r:embed="rId5"/>
          <a:stretch>
            <a:fillRect/>
          </a:stretch>
        </p:blipFill>
        <p:spPr>
          <a:xfrm>
            <a:off x="5983143" y="5390157"/>
            <a:ext cx="2743199" cy="698238"/>
          </a:xfrm>
          <a:prstGeom prst="rect">
            <a:avLst/>
          </a:prstGeom>
        </p:spPr>
      </p:pic>
    </p:spTree>
    <p:extLst>
      <p:ext uri="{BB962C8B-B14F-4D97-AF65-F5344CB8AC3E}">
        <p14:creationId xmlns:p14="http://schemas.microsoft.com/office/powerpoint/2010/main" val="3256559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42C8E2-30A9-4EA4-9A76-4957811947B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0258" y="3167006"/>
            <a:ext cx="7503142" cy="3063783"/>
          </a:xfrm>
          <a:prstGeom prst="rect">
            <a:avLst/>
          </a:prstGeom>
        </p:spPr>
      </p:pic>
      <p:sp>
        <p:nvSpPr>
          <p:cNvPr id="6" name="Rectangle 5">
            <a:extLst>
              <a:ext uri="{FF2B5EF4-FFF2-40B4-BE49-F238E27FC236}">
                <a16:creationId xmlns:a16="http://schemas.microsoft.com/office/drawing/2014/main" id="{C515FA49-47FD-4E04-95E4-14170A02F6E4}"/>
              </a:ext>
            </a:extLst>
          </p:cNvPr>
          <p:cNvSpPr/>
          <p:nvPr/>
        </p:nvSpPr>
        <p:spPr>
          <a:xfrm>
            <a:off x="838200" y="1930762"/>
            <a:ext cx="7942944" cy="867930"/>
          </a:xfrm>
          <a:prstGeom prst="rect">
            <a:avLst/>
          </a:prstGeom>
        </p:spPr>
        <p:txBody>
          <a:bodyPr wrap="square">
            <a:spAutoFit/>
          </a:bodyPr>
          <a:lstStyle/>
          <a:p>
            <a:pPr lvl="0">
              <a:lnSpc>
                <a:spcPct val="90000"/>
              </a:lnSpc>
              <a:spcBef>
                <a:spcPts val="1000"/>
              </a:spcBef>
            </a:pPr>
            <a:r>
              <a:rPr lang="fr-FR" sz="2800" dirty="0">
                <a:solidFill>
                  <a:prstClr val="black">
                    <a:lumMod val="75000"/>
                    <a:lumOff val="25000"/>
                  </a:prstClr>
                </a:solidFill>
              </a:rPr>
              <a:t>Niche </a:t>
            </a:r>
            <a:r>
              <a:rPr lang="fr-FR" sz="2800" dirty="0" err="1">
                <a:solidFill>
                  <a:prstClr val="black">
                    <a:lumMod val="75000"/>
                    <a:lumOff val="25000"/>
                  </a:prstClr>
                </a:solidFill>
              </a:rPr>
              <a:t>widening</a:t>
            </a:r>
            <a:r>
              <a:rPr lang="fr-FR" sz="2800" dirty="0">
                <a:solidFill>
                  <a:prstClr val="black">
                    <a:lumMod val="75000"/>
                    <a:lumOff val="25000"/>
                  </a:prstClr>
                </a:solidFill>
              </a:rPr>
              <a:t> = </a:t>
            </a:r>
            <a:r>
              <a:rPr lang="fr-FR" sz="2800" dirty="0" err="1">
                <a:solidFill>
                  <a:prstClr val="black">
                    <a:lumMod val="75000"/>
                    <a:lumOff val="25000"/>
                  </a:prstClr>
                </a:solidFill>
              </a:rPr>
              <a:t>reduction</a:t>
            </a:r>
            <a:r>
              <a:rPr lang="fr-FR" sz="2800" dirty="0">
                <a:solidFill>
                  <a:prstClr val="black">
                    <a:lumMod val="75000"/>
                    <a:lumOff val="25000"/>
                  </a:prstClr>
                </a:solidFill>
              </a:rPr>
              <a:t> of </a:t>
            </a:r>
            <a:r>
              <a:rPr lang="fr-FR" sz="2800" dirty="0" err="1">
                <a:solidFill>
                  <a:prstClr val="black">
                    <a:lumMod val="75000"/>
                    <a:lumOff val="25000"/>
                  </a:prstClr>
                </a:solidFill>
              </a:rPr>
              <a:t>abiotic</a:t>
            </a:r>
            <a:r>
              <a:rPr lang="fr-FR" sz="2800" dirty="0">
                <a:solidFill>
                  <a:prstClr val="black">
                    <a:lumMod val="75000"/>
                    <a:lumOff val="25000"/>
                  </a:prstClr>
                </a:solidFill>
              </a:rPr>
              <a:t> </a:t>
            </a:r>
            <a:r>
              <a:rPr lang="fr-FR" sz="2800" dirty="0" err="1">
                <a:solidFill>
                  <a:prstClr val="black">
                    <a:lumMod val="75000"/>
                    <a:lumOff val="25000"/>
                  </a:prstClr>
                </a:solidFill>
              </a:rPr>
              <a:t>filtering</a:t>
            </a:r>
            <a:r>
              <a:rPr lang="fr-FR" sz="2800" dirty="0">
                <a:solidFill>
                  <a:prstClr val="black">
                    <a:lumMod val="75000"/>
                    <a:lumOff val="25000"/>
                  </a:prstClr>
                </a:solidFill>
              </a:rPr>
              <a:t> + </a:t>
            </a:r>
            <a:r>
              <a:rPr lang="fr-FR" sz="2800" dirty="0" err="1">
                <a:solidFill>
                  <a:prstClr val="black">
                    <a:lumMod val="75000"/>
                    <a:lumOff val="25000"/>
                  </a:prstClr>
                </a:solidFill>
              </a:rPr>
              <a:t>reduction</a:t>
            </a:r>
            <a:r>
              <a:rPr lang="fr-FR" sz="2800" dirty="0">
                <a:solidFill>
                  <a:prstClr val="black">
                    <a:lumMod val="75000"/>
                    <a:lumOff val="25000"/>
                  </a:prstClr>
                </a:solidFill>
              </a:rPr>
              <a:t> of fitness </a:t>
            </a:r>
            <a:r>
              <a:rPr lang="fr-FR" sz="2800" dirty="0" err="1">
                <a:solidFill>
                  <a:prstClr val="black">
                    <a:lumMod val="75000"/>
                    <a:lumOff val="25000"/>
                  </a:prstClr>
                </a:solidFill>
              </a:rPr>
              <a:t>differences</a:t>
            </a:r>
            <a:endParaRPr lang="fr-FR" sz="2800" dirty="0">
              <a:solidFill>
                <a:prstClr val="black">
                  <a:lumMod val="75000"/>
                  <a:lumOff val="25000"/>
                </a:prstClr>
              </a:solidFill>
            </a:endParaRPr>
          </a:p>
        </p:txBody>
      </p:sp>
      <p:sp>
        <p:nvSpPr>
          <p:cNvPr id="8" name="Title 1">
            <a:extLst>
              <a:ext uri="{FF2B5EF4-FFF2-40B4-BE49-F238E27FC236}">
                <a16:creationId xmlns:a16="http://schemas.microsoft.com/office/drawing/2014/main" id="{040A87FB-D5FD-45BA-BCDE-26FD4EE53F80}"/>
              </a:ext>
            </a:extLst>
          </p:cNvPr>
          <p:cNvSpPr txBox="1">
            <a:spLocks/>
          </p:cNvSpPr>
          <p:nvPr/>
        </p:nvSpPr>
        <p:spPr>
          <a:xfrm>
            <a:off x="838199" y="365125"/>
            <a:ext cx="9201539" cy="1325563"/>
          </a:xfrm>
          <a:prstGeom prst="rect">
            <a:avLst/>
          </a:prstGeom>
          <a:noFill/>
          <a:ln>
            <a:noFill/>
          </a:ln>
        </p:spPr>
        <p:txBody>
          <a:bodyPr vert="horz" lIns="91440" tIns="45720" rIns="91440" bIns="45720" rtlCol="0" anchor="b" anchorCtr="0">
            <a:normAutofit/>
          </a:bodyPr>
          <a:lstStyle>
            <a:lvl1pPr algn="l" defTabSz="914400" rtl="0" eaLnBrk="1" latinLnBrk="0" hangingPunct="1">
              <a:lnSpc>
                <a:spcPct val="90000"/>
              </a:lnSpc>
              <a:spcBef>
                <a:spcPct val="0"/>
              </a:spcBef>
              <a:buNone/>
              <a:defRPr sz="3200" kern="1200">
                <a:ln>
                  <a:noFill/>
                </a:ln>
                <a:solidFill>
                  <a:schemeClr val="tx1">
                    <a:lumMod val="75000"/>
                    <a:lumOff val="25000"/>
                  </a:schemeClr>
                </a:solidFill>
                <a:latin typeface="+mj-lt"/>
                <a:ea typeface="+mj-ea"/>
                <a:cs typeface="+mj-cs"/>
              </a:defRPr>
            </a:lvl1pPr>
          </a:lstStyle>
          <a:p>
            <a:r>
              <a:rPr lang="fr-FR" sz="4400" dirty="0" err="1"/>
              <a:t>Consequences</a:t>
            </a:r>
            <a:r>
              <a:rPr lang="fr-FR" sz="4400" dirty="0"/>
              <a:t> at the </a:t>
            </a:r>
            <a:r>
              <a:rPr lang="fr-FR" sz="4400" dirty="0" err="1"/>
              <a:t>community</a:t>
            </a:r>
            <a:r>
              <a:rPr lang="fr-FR" sz="4400" dirty="0"/>
              <a:t> </a:t>
            </a:r>
            <a:r>
              <a:rPr lang="fr-FR" sz="4400" dirty="0" err="1"/>
              <a:t>level</a:t>
            </a:r>
            <a:r>
              <a:rPr lang="fr-FR" sz="4400" dirty="0"/>
              <a:t> ?</a:t>
            </a:r>
            <a:endParaRPr lang="en-GB" sz="4400" dirty="0"/>
          </a:p>
        </p:txBody>
      </p:sp>
      <p:sp>
        <p:nvSpPr>
          <p:cNvPr id="11" name="Slide Number Placeholder 10">
            <a:extLst>
              <a:ext uri="{FF2B5EF4-FFF2-40B4-BE49-F238E27FC236}">
                <a16:creationId xmlns:a16="http://schemas.microsoft.com/office/drawing/2014/main" id="{6549146C-DB96-40DF-86EA-2CEE95CB1784}"/>
              </a:ext>
            </a:extLst>
          </p:cNvPr>
          <p:cNvSpPr>
            <a:spLocks noGrp="1"/>
          </p:cNvSpPr>
          <p:nvPr>
            <p:ph type="sldNum" sz="quarter" idx="12"/>
          </p:nvPr>
        </p:nvSpPr>
        <p:spPr/>
        <p:txBody>
          <a:bodyPr/>
          <a:lstStyle/>
          <a:p>
            <a:fld id="{34BA187E-3B1D-49CC-A6C2-74DAB6A28C99}" type="slidenum">
              <a:rPr lang="en-GB" smtClean="0"/>
              <a:t>42</a:t>
            </a:fld>
            <a:endParaRPr lang="en-GB"/>
          </a:p>
        </p:txBody>
      </p:sp>
      <p:sp>
        <p:nvSpPr>
          <p:cNvPr id="12" name="Footer Placeholder 11">
            <a:extLst>
              <a:ext uri="{FF2B5EF4-FFF2-40B4-BE49-F238E27FC236}">
                <a16:creationId xmlns:a16="http://schemas.microsoft.com/office/drawing/2014/main" id="{F1688391-27C0-4667-8C91-6F8082AA0015}"/>
              </a:ext>
            </a:extLst>
          </p:cNvPr>
          <p:cNvSpPr>
            <a:spLocks noGrp="1"/>
          </p:cNvSpPr>
          <p:nvPr>
            <p:ph type="ftr" sz="quarter" idx="11"/>
          </p:nvPr>
        </p:nvSpPr>
        <p:spPr/>
        <p:txBody>
          <a:bodyPr/>
          <a:lstStyle/>
          <a:p>
            <a:r>
              <a:rPr lang="fr-FR" dirty="0" err="1"/>
              <a:t>Results</a:t>
            </a:r>
            <a:endParaRPr lang="en-GB" dirty="0"/>
          </a:p>
        </p:txBody>
      </p:sp>
      <p:sp>
        <p:nvSpPr>
          <p:cNvPr id="15" name="Rectangle 14">
            <a:extLst>
              <a:ext uri="{FF2B5EF4-FFF2-40B4-BE49-F238E27FC236}">
                <a16:creationId xmlns:a16="http://schemas.microsoft.com/office/drawing/2014/main" id="{9F60BEEC-6729-4F53-9B52-0C87E657CB13}"/>
              </a:ext>
            </a:extLst>
          </p:cNvPr>
          <p:cNvSpPr/>
          <p:nvPr/>
        </p:nvSpPr>
        <p:spPr>
          <a:xfrm>
            <a:off x="3620278" y="3526971"/>
            <a:ext cx="4703665" cy="4040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B34FDB25-CA35-419C-A44D-DFECDBD45A26}"/>
              </a:ext>
            </a:extLst>
          </p:cNvPr>
          <p:cNvSpPr/>
          <p:nvPr/>
        </p:nvSpPr>
        <p:spPr>
          <a:xfrm>
            <a:off x="5116287" y="3991721"/>
            <a:ext cx="3327918" cy="2054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CD47091-489A-454E-BB82-58EC2A9B8FB8}"/>
              </a:ext>
            </a:extLst>
          </p:cNvPr>
          <p:cNvSpPr/>
          <p:nvPr/>
        </p:nvSpPr>
        <p:spPr>
          <a:xfrm flipH="1">
            <a:off x="2537927" y="3713584"/>
            <a:ext cx="791546" cy="26427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1371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3A115B-8FFD-4D61-9288-CA082F843666}"/>
              </a:ext>
            </a:extLst>
          </p:cNvPr>
          <p:cNvSpPr>
            <a:spLocks noGrp="1"/>
          </p:cNvSpPr>
          <p:nvPr>
            <p:ph idx="1"/>
          </p:nvPr>
        </p:nvSpPr>
        <p:spPr>
          <a:xfrm>
            <a:off x="8781143" y="1930762"/>
            <a:ext cx="3106057" cy="4604268"/>
          </a:xfrm>
        </p:spPr>
        <p:txBody>
          <a:bodyPr>
            <a:normAutofit/>
          </a:bodyPr>
          <a:lstStyle/>
          <a:p>
            <a:pPr marL="0" indent="0">
              <a:buNone/>
            </a:pPr>
            <a:r>
              <a:rPr lang="fr-FR" sz="2800" dirty="0" err="1"/>
              <a:t>Asymmetric</a:t>
            </a:r>
            <a:r>
              <a:rPr lang="fr-FR" sz="2800" dirty="0"/>
              <a:t> gain</a:t>
            </a:r>
          </a:p>
          <a:p>
            <a:r>
              <a:rPr lang="fr-FR" sz="2800" dirty="0" err="1"/>
              <a:t>Competitive</a:t>
            </a:r>
            <a:r>
              <a:rPr lang="fr-FR" sz="2800" dirty="0"/>
              <a:t> exclusion by </a:t>
            </a:r>
            <a:r>
              <a:rPr lang="fr-FR" sz="2800" dirty="0" err="1"/>
              <a:t>exploitative</a:t>
            </a:r>
            <a:r>
              <a:rPr lang="fr-FR" sz="2800" dirty="0"/>
              <a:t> </a:t>
            </a:r>
            <a:r>
              <a:rPr lang="fr-FR" sz="2800" dirty="0" err="1"/>
              <a:t>species</a:t>
            </a:r>
            <a:r>
              <a:rPr lang="fr-FR" sz="2800" dirty="0"/>
              <a:t>?</a:t>
            </a:r>
          </a:p>
          <a:p>
            <a:pPr marL="0" indent="0">
              <a:buNone/>
            </a:pPr>
            <a:endParaRPr lang="en-GB" sz="2800" dirty="0"/>
          </a:p>
        </p:txBody>
      </p:sp>
      <p:pic>
        <p:nvPicPr>
          <p:cNvPr id="5" name="Picture 4">
            <a:extLst>
              <a:ext uri="{FF2B5EF4-FFF2-40B4-BE49-F238E27FC236}">
                <a16:creationId xmlns:a16="http://schemas.microsoft.com/office/drawing/2014/main" id="{6C42C8E2-30A9-4EA4-9A76-4957811947B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0258" y="3167006"/>
            <a:ext cx="7503142" cy="3063783"/>
          </a:xfrm>
          <a:prstGeom prst="rect">
            <a:avLst/>
          </a:prstGeom>
        </p:spPr>
      </p:pic>
      <p:sp>
        <p:nvSpPr>
          <p:cNvPr id="6" name="Rectangle 5">
            <a:extLst>
              <a:ext uri="{FF2B5EF4-FFF2-40B4-BE49-F238E27FC236}">
                <a16:creationId xmlns:a16="http://schemas.microsoft.com/office/drawing/2014/main" id="{C515FA49-47FD-4E04-95E4-14170A02F6E4}"/>
              </a:ext>
            </a:extLst>
          </p:cNvPr>
          <p:cNvSpPr/>
          <p:nvPr/>
        </p:nvSpPr>
        <p:spPr>
          <a:xfrm>
            <a:off x="838200" y="1930762"/>
            <a:ext cx="7942944" cy="996170"/>
          </a:xfrm>
          <a:prstGeom prst="rect">
            <a:avLst/>
          </a:prstGeom>
        </p:spPr>
        <p:txBody>
          <a:bodyPr wrap="square">
            <a:spAutoFit/>
          </a:bodyPr>
          <a:lstStyle/>
          <a:p>
            <a:pPr lvl="0">
              <a:lnSpc>
                <a:spcPct val="90000"/>
              </a:lnSpc>
              <a:spcBef>
                <a:spcPts val="1000"/>
              </a:spcBef>
            </a:pPr>
            <a:r>
              <a:rPr lang="fr-FR" sz="2800" dirty="0">
                <a:solidFill>
                  <a:prstClr val="black">
                    <a:lumMod val="75000"/>
                    <a:lumOff val="25000"/>
                  </a:prstClr>
                </a:solidFill>
              </a:rPr>
              <a:t>Niche </a:t>
            </a:r>
            <a:r>
              <a:rPr lang="fr-FR" sz="2800" dirty="0" err="1">
                <a:solidFill>
                  <a:prstClr val="black">
                    <a:lumMod val="75000"/>
                    <a:lumOff val="25000"/>
                  </a:prstClr>
                </a:solidFill>
              </a:rPr>
              <a:t>widening</a:t>
            </a:r>
            <a:r>
              <a:rPr lang="fr-FR" sz="2800" dirty="0">
                <a:solidFill>
                  <a:prstClr val="black">
                    <a:lumMod val="75000"/>
                    <a:lumOff val="25000"/>
                  </a:prstClr>
                </a:solidFill>
              </a:rPr>
              <a:t> = </a:t>
            </a:r>
            <a:r>
              <a:rPr lang="fr-FR" sz="2800" dirty="0" err="1">
                <a:solidFill>
                  <a:prstClr val="black">
                    <a:lumMod val="75000"/>
                    <a:lumOff val="25000"/>
                  </a:prstClr>
                </a:solidFill>
              </a:rPr>
              <a:t>reduction</a:t>
            </a:r>
            <a:r>
              <a:rPr lang="fr-FR" sz="2800" dirty="0">
                <a:solidFill>
                  <a:prstClr val="black">
                    <a:lumMod val="75000"/>
                    <a:lumOff val="25000"/>
                  </a:prstClr>
                </a:solidFill>
              </a:rPr>
              <a:t> of </a:t>
            </a:r>
            <a:r>
              <a:rPr lang="fr-FR" sz="2800" dirty="0" err="1">
                <a:solidFill>
                  <a:prstClr val="black">
                    <a:lumMod val="75000"/>
                    <a:lumOff val="25000"/>
                  </a:prstClr>
                </a:solidFill>
              </a:rPr>
              <a:t>abiotic</a:t>
            </a:r>
            <a:r>
              <a:rPr lang="fr-FR" sz="2800" dirty="0">
                <a:solidFill>
                  <a:prstClr val="black">
                    <a:lumMod val="75000"/>
                    <a:lumOff val="25000"/>
                  </a:prstClr>
                </a:solidFill>
              </a:rPr>
              <a:t> </a:t>
            </a:r>
            <a:r>
              <a:rPr lang="fr-FR" sz="2800" dirty="0" err="1">
                <a:solidFill>
                  <a:prstClr val="black">
                    <a:lumMod val="75000"/>
                    <a:lumOff val="25000"/>
                  </a:prstClr>
                </a:solidFill>
              </a:rPr>
              <a:t>filtering</a:t>
            </a:r>
            <a:endParaRPr lang="fr-FR" sz="2800" dirty="0">
              <a:solidFill>
                <a:prstClr val="black">
                  <a:lumMod val="75000"/>
                  <a:lumOff val="25000"/>
                </a:prstClr>
              </a:solidFill>
            </a:endParaRPr>
          </a:p>
          <a:p>
            <a:pPr marL="457200" lvl="0" indent="-457200">
              <a:lnSpc>
                <a:spcPct val="90000"/>
              </a:lnSpc>
              <a:spcBef>
                <a:spcPts val="1000"/>
              </a:spcBef>
              <a:buFont typeface="Arial" panose="020B0604020202020204" pitchFamily="34" charset="0"/>
              <a:buChar char="•"/>
            </a:pPr>
            <a:r>
              <a:rPr lang="fr-FR" sz="2800" dirty="0" err="1">
                <a:solidFill>
                  <a:prstClr val="black">
                    <a:lumMod val="75000"/>
                    <a:lumOff val="25000"/>
                  </a:prstClr>
                </a:solidFill>
                <a:sym typeface="Wingdings" panose="05000000000000000000" pitchFamily="2" charset="2"/>
              </a:rPr>
              <a:t>h</a:t>
            </a:r>
            <a:r>
              <a:rPr lang="fr-FR" sz="2800" dirty="0" err="1">
                <a:solidFill>
                  <a:prstClr val="black">
                    <a:lumMod val="75000"/>
                    <a:lumOff val="25000"/>
                  </a:prstClr>
                </a:solidFill>
              </a:rPr>
              <a:t>igher</a:t>
            </a:r>
            <a:r>
              <a:rPr lang="fr-FR" sz="2800" dirty="0">
                <a:solidFill>
                  <a:prstClr val="black">
                    <a:lumMod val="75000"/>
                    <a:lumOff val="25000"/>
                  </a:prstClr>
                </a:solidFill>
              </a:rPr>
              <a:t> </a:t>
            </a:r>
            <a:r>
              <a:rPr lang="fr-FR" sz="2800" dirty="0" err="1">
                <a:solidFill>
                  <a:prstClr val="black">
                    <a:lumMod val="75000"/>
                    <a:lumOff val="25000"/>
                  </a:prstClr>
                </a:solidFill>
              </a:rPr>
              <a:t>potential</a:t>
            </a:r>
            <a:r>
              <a:rPr lang="fr-FR" sz="2800" dirty="0">
                <a:solidFill>
                  <a:prstClr val="black">
                    <a:lumMod val="75000"/>
                    <a:lumOff val="25000"/>
                  </a:prstClr>
                </a:solidFill>
              </a:rPr>
              <a:t> </a:t>
            </a:r>
            <a:r>
              <a:rPr lang="fr-FR" sz="2800" dirty="0" err="1">
                <a:solidFill>
                  <a:prstClr val="black">
                    <a:lumMod val="75000"/>
                    <a:lumOff val="25000"/>
                  </a:prstClr>
                </a:solidFill>
              </a:rPr>
              <a:t>species</a:t>
            </a:r>
            <a:r>
              <a:rPr lang="fr-FR" sz="2800" dirty="0">
                <a:solidFill>
                  <a:prstClr val="black">
                    <a:lumMod val="75000"/>
                    <a:lumOff val="25000"/>
                  </a:prstClr>
                </a:solidFill>
              </a:rPr>
              <a:t> </a:t>
            </a:r>
            <a:r>
              <a:rPr lang="fr-FR" sz="2800" dirty="0" err="1">
                <a:solidFill>
                  <a:prstClr val="black">
                    <a:lumMod val="75000"/>
                    <a:lumOff val="25000"/>
                  </a:prstClr>
                </a:solidFill>
              </a:rPr>
              <a:t>diversity</a:t>
            </a:r>
            <a:endParaRPr lang="fr-FR" sz="2800" dirty="0">
              <a:solidFill>
                <a:prstClr val="black">
                  <a:lumMod val="75000"/>
                  <a:lumOff val="25000"/>
                </a:prstClr>
              </a:solidFill>
            </a:endParaRPr>
          </a:p>
        </p:txBody>
      </p:sp>
      <p:sp>
        <p:nvSpPr>
          <p:cNvPr id="8" name="Title 1">
            <a:extLst>
              <a:ext uri="{FF2B5EF4-FFF2-40B4-BE49-F238E27FC236}">
                <a16:creationId xmlns:a16="http://schemas.microsoft.com/office/drawing/2014/main" id="{040A87FB-D5FD-45BA-BCDE-26FD4EE53F80}"/>
              </a:ext>
            </a:extLst>
          </p:cNvPr>
          <p:cNvSpPr txBox="1">
            <a:spLocks/>
          </p:cNvSpPr>
          <p:nvPr/>
        </p:nvSpPr>
        <p:spPr>
          <a:xfrm>
            <a:off x="838199" y="365125"/>
            <a:ext cx="9201539" cy="1325563"/>
          </a:xfrm>
          <a:prstGeom prst="rect">
            <a:avLst/>
          </a:prstGeom>
          <a:noFill/>
          <a:ln>
            <a:noFill/>
          </a:ln>
        </p:spPr>
        <p:txBody>
          <a:bodyPr vert="horz" lIns="91440" tIns="45720" rIns="91440" bIns="45720" rtlCol="0" anchor="b" anchorCtr="0">
            <a:normAutofit/>
          </a:bodyPr>
          <a:lstStyle>
            <a:lvl1pPr algn="l" defTabSz="914400" rtl="0" eaLnBrk="1" latinLnBrk="0" hangingPunct="1">
              <a:lnSpc>
                <a:spcPct val="90000"/>
              </a:lnSpc>
              <a:spcBef>
                <a:spcPct val="0"/>
              </a:spcBef>
              <a:buNone/>
              <a:defRPr sz="3200" kern="1200">
                <a:ln>
                  <a:noFill/>
                </a:ln>
                <a:solidFill>
                  <a:schemeClr val="tx1">
                    <a:lumMod val="75000"/>
                    <a:lumOff val="25000"/>
                  </a:schemeClr>
                </a:solidFill>
                <a:latin typeface="+mj-lt"/>
                <a:ea typeface="+mj-ea"/>
                <a:cs typeface="+mj-cs"/>
              </a:defRPr>
            </a:lvl1pPr>
          </a:lstStyle>
          <a:p>
            <a:r>
              <a:rPr lang="fr-FR" sz="4400" dirty="0" err="1"/>
              <a:t>Consequences</a:t>
            </a:r>
            <a:r>
              <a:rPr lang="fr-FR" sz="4400" dirty="0"/>
              <a:t> at the </a:t>
            </a:r>
            <a:r>
              <a:rPr lang="fr-FR" sz="4400" dirty="0" err="1"/>
              <a:t>community</a:t>
            </a:r>
            <a:r>
              <a:rPr lang="fr-FR" sz="4400" dirty="0"/>
              <a:t> </a:t>
            </a:r>
            <a:r>
              <a:rPr lang="fr-FR" sz="4400" dirty="0" err="1"/>
              <a:t>level</a:t>
            </a:r>
            <a:r>
              <a:rPr lang="fr-FR" sz="4400" dirty="0"/>
              <a:t> ?</a:t>
            </a:r>
            <a:endParaRPr lang="en-GB" sz="4400" dirty="0"/>
          </a:p>
        </p:txBody>
      </p:sp>
      <p:sp>
        <p:nvSpPr>
          <p:cNvPr id="11" name="Slide Number Placeholder 10">
            <a:extLst>
              <a:ext uri="{FF2B5EF4-FFF2-40B4-BE49-F238E27FC236}">
                <a16:creationId xmlns:a16="http://schemas.microsoft.com/office/drawing/2014/main" id="{6549146C-DB96-40DF-86EA-2CEE95CB1784}"/>
              </a:ext>
            </a:extLst>
          </p:cNvPr>
          <p:cNvSpPr>
            <a:spLocks noGrp="1"/>
          </p:cNvSpPr>
          <p:nvPr>
            <p:ph type="sldNum" sz="quarter" idx="12"/>
          </p:nvPr>
        </p:nvSpPr>
        <p:spPr/>
        <p:txBody>
          <a:bodyPr/>
          <a:lstStyle/>
          <a:p>
            <a:fld id="{34BA187E-3B1D-49CC-A6C2-74DAB6A28C99}" type="slidenum">
              <a:rPr lang="en-GB" smtClean="0"/>
              <a:t>43</a:t>
            </a:fld>
            <a:endParaRPr lang="en-GB"/>
          </a:p>
        </p:txBody>
      </p:sp>
      <p:sp>
        <p:nvSpPr>
          <p:cNvPr id="12" name="Footer Placeholder 11">
            <a:extLst>
              <a:ext uri="{FF2B5EF4-FFF2-40B4-BE49-F238E27FC236}">
                <a16:creationId xmlns:a16="http://schemas.microsoft.com/office/drawing/2014/main" id="{F1688391-27C0-4667-8C91-6F8082AA0015}"/>
              </a:ext>
            </a:extLst>
          </p:cNvPr>
          <p:cNvSpPr>
            <a:spLocks noGrp="1"/>
          </p:cNvSpPr>
          <p:nvPr>
            <p:ph type="ftr" sz="quarter" idx="11"/>
          </p:nvPr>
        </p:nvSpPr>
        <p:spPr/>
        <p:txBody>
          <a:bodyPr/>
          <a:lstStyle/>
          <a:p>
            <a:r>
              <a:rPr lang="fr-FR" dirty="0" err="1"/>
              <a:t>Results</a:t>
            </a:r>
            <a:endParaRPr lang="en-GB" dirty="0"/>
          </a:p>
        </p:txBody>
      </p:sp>
    </p:spTree>
    <p:extLst>
      <p:ext uri="{BB962C8B-B14F-4D97-AF65-F5344CB8AC3E}">
        <p14:creationId xmlns:p14="http://schemas.microsoft.com/office/powerpoint/2010/main" val="3921130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9B9DDB9C-FFFC-49D4-AE3D-BDB27D70FBAE}"/>
              </a:ext>
            </a:extLst>
          </p:cNvPr>
          <p:cNvPicPr>
            <a:picLocks noChangeAspect="1"/>
          </p:cNvPicPr>
          <p:nvPr/>
        </p:nvPicPr>
        <p:blipFill rotWithShape="1">
          <a:blip r:embed="rId2">
            <a:extLst>
              <a:ext uri="{28A0092B-C50C-407E-A947-70E740481C1C}">
                <a14:useLocalDpi xmlns:a14="http://schemas.microsoft.com/office/drawing/2010/main" val="0"/>
              </a:ext>
            </a:extLst>
          </a:blip>
          <a:srcRect l="48268" t="25134" r="18720" b="1347"/>
          <a:stretch/>
        </p:blipFill>
        <p:spPr>
          <a:xfrm>
            <a:off x="154721" y="145472"/>
            <a:ext cx="3764135" cy="5579413"/>
          </a:xfrm>
          <a:prstGeom prst="rect">
            <a:avLst/>
          </a:prstGeom>
        </p:spPr>
      </p:pic>
      <p:sp>
        <p:nvSpPr>
          <p:cNvPr id="10" name="Title 1">
            <a:extLst>
              <a:ext uri="{FF2B5EF4-FFF2-40B4-BE49-F238E27FC236}">
                <a16:creationId xmlns:a16="http://schemas.microsoft.com/office/drawing/2014/main" id="{6ADF4401-4E3D-480C-A68D-068C3A224D47}"/>
              </a:ext>
            </a:extLst>
          </p:cNvPr>
          <p:cNvSpPr txBox="1">
            <a:spLocks/>
          </p:cNvSpPr>
          <p:nvPr/>
        </p:nvSpPr>
        <p:spPr>
          <a:xfrm>
            <a:off x="4876798" y="365125"/>
            <a:ext cx="6477001" cy="1325563"/>
          </a:xfrm>
          <a:prstGeom prst="rect">
            <a:avLst/>
          </a:prstGeom>
          <a:noFill/>
          <a:ln>
            <a:noFill/>
          </a:ln>
        </p:spPr>
        <p:txBody>
          <a:bodyPr vert="horz" wrap="square" lIns="91440" tIns="45720" rIns="91440" bIns="45720" rtlCol="0" anchor="b" anchorCtr="0">
            <a:normAutofit/>
          </a:bodyPr>
          <a:lstStyle>
            <a:lvl1pPr algn="ctr" defTabSz="914400" rtl="0" eaLnBrk="1" latinLnBrk="0" hangingPunct="1">
              <a:lnSpc>
                <a:spcPct val="90000"/>
              </a:lnSpc>
              <a:spcBef>
                <a:spcPct val="0"/>
              </a:spcBef>
              <a:buNone/>
              <a:defRPr sz="6000" kern="1200">
                <a:ln>
                  <a:noFill/>
                </a:ln>
                <a:solidFill>
                  <a:schemeClr val="tx1">
                    <a:lumMod val="75000"/>
                    <a:lumOff val="25000"/>
                  </a:schemeClr>
                </a:solidFill>
                <a:latin typeface="+mj-lt"/>
                <a:ea typeface="+mj-ea"/>
                <a:cs typeface="+mj-cs"/>
              </a:defRPr>
            </a:lvl1pPr>
          </a:lstStyle>
          <a:p>
            <a:pPr algn="r"/>
            <a:r>
              <a:rPr lang="fr-FR" sz="4400" dirty="0"/>
              <a:t>Community-</a:t>
            </a:r>
            <a:r>
              <a:rPr lang="fr-FR" sz="4400" dirty="0" err="1"/>
              <a:t>level</a:t>
            </a:r>
            <a:r>
              <a:rPr lang="fr-FR" sz="4400" dirty="0"/>
              <a:t> simulations</a:t>
            </a:r>
            <a:endParaRPr lang="en-GB" sz="4400" dirty="0"/>
          </a:p>
        </p:txBody>
      </p:sp>
      <p:sp>
        <p:nvSpPr>
          <p:cNvPr id="11" name="Subtitle 2">
            <a:extLst>
              <a:ext uri="{FF2B5EF4-FFF2-40B4-BE49-F238E27FC236}">
                <a16:creationId xmlns:a16="http://schemas.microsoft.com/office/drawing/2014/main" id="{164C021D-7EA3-421A-9671-69A1089204D7}"/>
              </a:ext>
            </a:extLst>
          </p:cNvPr>
          <p:cNvSpPr txBox="1">
            <a:spLocks/>
          </p:cNvSpPr>
          <p:nvPr/>
        </p:nvSpPr>
        <p:spPr>
          <a:xfrm>
            <a:off x="4348066" y="1825625"/>
            <a:ext cx="5253134" cy="48869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dirty="0"/>
              <a:t>Real conditions of </a:t>
            </a:r>
            <a:r>
              <a:rPr lang="fr-FR" dirty="0" err="1">
                <a:solidFill>
                  <a:schemeClr val="accent2"/>
                </a:solidFill>
              </a:rPr>
              <a:t>variability</a:t>
            </a:r>
            <a:r>
              <a:rPr lang="fr-FR" dirty="0"/>
              <a:t> (</a:t>
            </a:r>
            <a:r>
              <a:rPr lang="fr-FR" dirty="0" err="1"/>
              <a:t>weather</a:t>
            </a:r>
            <a:r>
              <a:rPr lang="fr-FR" dirty="0"/>
              <a:t> data for 6 sites) + </a:t>
            </a:r>
            <a:r>
              <a:rPr lang="fr-FR" dirty="0">
                <a:solidFill>
                  <a:schemeClr val="accent2"/>
                </a:solidFill>
              </a:rPr>
              <a:t>explicit </a:t>
            </a:r>
            <a:r>
              <a:rPr lang="fr-FR" dirty="0" err="1">
                <a:solidFill>
                  <a:schemeClr val="accent2"/>
                </a:solidFill>
              </a:rPr>
              <a:t>competitive</a:t>
            </a:r>
            <a:r>
              <a:rPr lang="fr-FR" dirty="0">
                <a:solidFill>
                  <a:schemeClr val="accent2"/>
                </a:solidFill>
              </a:rPr>
              <a:t> interactions</a:t>
            </a:r>
          </a:p>
          <a:p>
            <a:endParaRPr lang="fr-FR" dirty="0"/>
          </a:p>
          <a:p>
            <a:pPr marL="342900" indent="-342900">
              <a:buFont typeface="Arial" panose="020B0604020202020204" pitchFamily="34" charset="0"/>
              <a:buChar char="•"/>
            </a:pPr>
            <a:r>
              <a:rPr lang="fr-FR" dirty="0"/>
              <a:t>Long </a:t>
            </a:r>
            <a:r>
              <a:rPr lang="fr-FR" dirty="0" err="1"/>
              <a:t>term</a:t>
            </a:r>
            <a:r>
              <a:rPr lang="fr-FR" dirty="0"/>
              <a:t> simulations (300 </a:t>
            </a:r>
            <a:r>
              <a:rPr lang="fr-FR" dirty="0" err="1"/>
              <a:t>years</a:t>
            </a:r>
            <a:r>
              <a:rPr lang="fr-FR" dirty="0"/>
              <a:t>)</a:t>
            </a:r>
          </a:p>
          <a:p>
            <a:pPr marL="342900" indent="-342900">
              <a:buFont typeface="Arial" panose="020B0604020202020204" pitchFamily="34" charset="0"/>
              <a:buChar char="•"/>
            </a:pPr>
            <a:r>
              <a:rPr lang="fr-FR" dirty="0"/>
              <a:t>12 stable </a:t>
            </a:r>
            <a:r>
              <a:rPr lang="fr-FR" dirty="0" err="1"/>
              <a:t>parameter</a:t>
            </a:r>
            <a:r>
              <a:rPr lang="fr-FR" dirty="0"/>
              <a:t> sets (</a:t>
            </a:r>
            <a:r>
              <a:rPr lang="fr-FR" dirty="0" err="1"/>
              <a:t>reproducing</a:t>
            </a:r>
            <a:r>
              <a:rPr lang="fr-FR" dirty="0"/>
              <a:t> </a:t>
            </a:r>
            <a:r>
              <a:rPr lang="fr-FR" dirty="0" err="1"/>
              <a:t>individual</a:t>
            </a:r>
            <a:r>
              <a:rPr lang="fr-FR" dirty="0"/>
              <a:t> </a:t>
            </a:r>
            <a:r>
              <a:rPr lang="fr-FR" dirty="0" err="1"/>
              <a:t>after</a:t>
            </a:r>
            <a:r>
              <a:rPr lang="fr-FR" dirty="0"/>
              <a:t> 50 </a:t>
            </a:r>
            <a:r>
              <a:rPr lang="fr-FR" dirty="0" err="1"/>
              <a:t>years</a:t>
            </a:r>
            <a:r>
              <a:rPr lang="fr-FR" dirty="0"/>
              <a:t> in non plastic conditions)</a:t>
            </a:r>
          </a:p>
          <a:p>
            <a:pPr marL="342900" indent="-342900">
              <a:buFont typeface="Arial" panose="020B0604020202020204" pitchFamily="34" charset="0"/>
              <a:buChar char="•"/>
            </a:pPr>
            <a:r>
              <a:rPr lang="fr-FR" dirty="0"/>
              <a:t>400 </a:t>
            </a:r>
            <a:r>
              <a:rPr lang="fr-FR" dirty="0" err="1"/>
              <a:t>different</a:t>
            </a:r>
            <a:r>
              <a:rPr lang="fr-FR" dirty="0"/>
              <a:t> </a:t>
            </a:r>
            <a:r>
              <a:rPr lang="fr-FR" dirty="0" err="1"/>
              <a:t>phenotypes</a:t>
            </a:r>
            <a:endParaRPr lang="fr-FR" dirty="0"/>
          </a:p>
          <a:p>
            <a:pPr marL="342900" indent="-342900">
              <a:buFont typeface="Arial" panose="020B0604020202020204" pitchFamily="34" charset="0"/>
              <a:buChar char="•"/>
            </a:pPr>
            <a:r>
              <a:rPr lang="fr-FR" dirty="0"/>
              <a:t>6 sites: </a:t>
            </a:r>
            <a:r>
              <a:rPr lang="fr-FR" dirty="0" err="1"/>
              <a:t>meta-community</a:t>
            </a:r>
            <a:endParaRPr lang="en-GB" dirty="0"/>
          </a:p>
          <a:p>
            <a:endParaRPr lang="fr-FR" dirty="0"/>
          </a:p>
        </p:txBody>
      </p:sp>
      <p:sp>
        <p:nvSpPr>
          <p:cNvPr id="15" name="Rectangle 14">
            <a:extLst>
              <a:ext uri="{FF2B5EF4-FFF2-40B4-BE49-F238E27FC236}">
                <a16:creationId xmlns:a16="http://schemas.microsoft.com/office/drawing/2014/main" id="{A0897E2A-9D17-40FE-9263-6568127703D2}"/>
              </a:ext>
            </a:extLst>
          </p:cNvPr>
          <p:cNvSpPr/>
          <p:nvPr/>
        </p:nvSpPr>
        <p:spPr>
          <a:xfrm>
            <a:off x="140812" y="6232011"/>
            <a:ext cx="922877" cy="369332"/>
          </a:xfrm>
          <a:prstGeom prst="rect">
            <a:avLst/>
          </a:prstGeom>
          <a:noFill/>
        </p:spPr>
        <p:txBody>
          <a:bodyPr wrap="square">
            <a:spAutoFit/>
          </a:bodyPr>
          <a:lstStyle/>
          <a:p>
            <a:r>
              <a:rPr lang="fr-FR" dirty="0">
                <a:solidFill>
                  <a:schemeClr val="bg1">
                    <a:lumMod val="65000"/>
                  </a:schemeClr>
                </a:solidFill>
              </a:rPr>
              <a:t>6 sites:</a:t>
            </a:r>
            <a:endParaRPr lang="en-GB" dirty="0">
              <a:solidFill>
                <a:schemeClr val="bg1">
                  <a:lumMod val="65000"/>
                </a:schemeClr>
              </a:solidFill>
            </a:endParaRPr>
          </a:p>
        </p:txBody>
      </p:sp>
      <p:sp>
        <p:nvSpPr>
          <p:cNvPr id="16" name="Rectangle 15">
            <a:extLst>
              <a:ext uri="{FF2B5EF4-FFF2-40B4-BE49-F238E27FC236}">
                <a16:creationId xmlns:a16="http://schemas.microsoft.com/office/drawing/2014/main" id="{DB8558B4-59EB-4CD8-8784-2D597D7204FF}"/>
              </a:ext>
            </a:extLst>
          </p:cNvPr>
          <p:cNvSpPr/>
          <p:nvPr/>
        </p:nvSpPr>
        <p:spPr>
          <a:xfrm>
            <a:off x="154721" y="5833329"/>
            <a:ext cx="2139455" cy="369332"/>
          </a:xfrm>
          <a:prstGeom prst="rect">
            <a:avLst/>
          </a:prstGeom>
          <a:noFill/>
        </p:spPr>
        <p:txBody>
          <a:bodyPr wrap="square">
            <a:spAutoFit/>
          </a:bodyPr>
          <a:lstStyle/>
          <a:p>
            <a:r>
              <a:rPr lang="fr-FR" dirty="0">
                <a:solidFill>
                  <a:schemeClr val="bg1">
                    <a:lumMod val="65000"/>
                  </a:schemeClr>
                </a:solidFill>
              </a:rPr>
              <a:t>100*100cm plots</a:t>
            </a:r>
            <a:endParaRPr lang="en-GB" dirty="0">
              <a:solidFill>
                <a:schemeClr val="bg1">
                  <a:lumMod val="65000"/>
                </a:schemeClr>
              </a:solidFill>
            </a:endParaRPr>
          </a:p>
        </p:txBody>
      </p:sp>
      <p:sp>
        <p:nvSpPr>
          <p:cNvPr id="17" name="Rectangle 16">
            <a:extLst>
              <a:ext uri="{FF2B5EF4-FFF2-40B4-BE49-F238E27FC236}">
                <a16:creationId xmlns:a16="http://schemas.microsoft.com/office/drawing/2014/main" id="{AFF385A0-B6FB-4F14-9F61-978675F21477}"/>
              </a:ext>
            </a:extLst>
          </p:cNvPr>
          <p:cNvSpPr/>
          <p:nvPr/>
        </p:nvSpPr>
        <p:spPr>
          <a:xfrm>
            <a:off x="970385" y="6232011"/>
            <a:ext cx="3175152" cy="369332"/>
          </a:xfrm>
          <a:prstGeom prst="rect">
            <a:avLst/>
          </a:prstGeom>
          <a:noFill/>
        </p:spPr>
        <p:txBody>
          <a:bodyPr wrap="square">
            <a:spAutoFit/>
          </a:bodyPr>
          <a:lstStyle/>
          <a:p>
            <a:r>
              <a:rPr lang="fr-FR" dirty="0">
                <a:solidFill>
                  <a:schemeClr val="bg1">
                    <a:lumMod val="65000"/>
                  </a:schemeClr>
                </a:solidFill>
              </a:rPr>
              <a:t>variable T°, </a:t>
            </a:r>
            <a:r>
              <a:rPr lang="fr-FR" dirty="0" err="1">
                <a:solidFill>
                  <a:schemeClr val="bg1">
                    <a:lumMod val="65000"/>
                  </a:schemeClr>
                </a:solidFill>
              </a:rPr>
              <a:t>prec</a:t>
            </a:r>
            <a:r>
              <a:rPr lang="fr-FR" dirty="0">
                <a:solidFill>
                  <a:schemeClr val="bg1">
                    <a:lumMod val="65000"/>
                  </a:schemeClr>
                </a:solidFill>
              </a:rPr>
              <a:t>. &amp; irradiance</a:t>
            </a:r>
            <a:endParaRPr lang="en-GB" dirty="0">
              <a:solidFill>
                <a:schemeClr val="bg1">
                  <a:lumMod val="65000"/>
                </a:schemeClr>
              </a:solidFill>
            </a:endParaRPr>
          </a:p>
        </p:txBody>
      </p:sp>
      <p:pic>
        <p:nvPicPr>
          <p:cNvPr id="20" name="Picture 19">
            <a:extLst>
              <a:ext uri="{FF2B5EF4-FFF2-40B4-BE49-F238E27FC236}">
                <a16:creationId xmlns:a16="http://schemas.microsoft.com/office/drawing/2014/main" id="{1C35D3E2-9600-4F4C-B252-B45B084DA681}"/>
              </a:ext>
            </a:extLst>
          </p:cNvPr>
          <p:cNvPicPr>
            <a:picLocks noChangeAspect="1"/>
          </p:cNvPicPr>
          <p:nvPr/>
        </p:nvPicPr>
        <p:blipFill>
          <a:blip r:embed="rId3"/>
          <a:stretch>
            <a:fillRect/>
          </a:stretch>
        </p:blipFill>
        <p:spPr>
          <a:xfrm>
            <a:off x="9355271" y="3722749"/>
            <a:ext cx="2299819" cy="2002136"/>
          </a:xfrm>
          <a:prstGeom prst="rect">
            <a:avLst/>
          </a:prstGeom>
        </p:spPr>
      </p:pic>
    </p:spTree>
    <p:extLst>
      <p:ext uri="{BB962C8B-B14F-4D97-AF65-F5344CB8AC3E}">
        <p14:creationId xmlns:p14="http://schemas.microsoft.com/office/powerpoint/2010/main" val="2140140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15D9E-C93E-4DC8-BDFB-C16CB6B8367D}"/>
              </a:ext>
            </a:extLst>
          </p:cNvPr>
          <p:cNvSpPr>
            <a:spLocks noGrp="1"/>
          </p:cNvSpPr>
          <p:nvPr>
            <p:ph type="title"/>
          </p:nvPr>
        </p:nvSpPr>
        <p:spPr>
          <a:xfrm>
            <a:off x="905070" y="365125"/>
            <a:ext cx="10662816" cy="1325563"/>
          </a:xfrm>
        </p:spPr>
        <p:txBody>
          <a:bodyPr/>
          <a:lstStyle/>
          <a:p>
            <a:r>
              <a:rPr lang="fr-FR" dirty="0" err="1"/>
              <a:t>Effects</a:t>
            </a:r>
            <a:r>
              <a:rPr lang="fr-FR" dirty="0"/>
              <a:t> of </a:t>
            </a:r>
            <a:r>
              <a:rPr lang="fr-FR" dirty="0" err="1"/>
              <a:t>plasticity</a:t>
            </a:r>
            <a:r>
              <a:rPr lang="fr-FR" dirty="0"/>
              <a:t> on </a:t>
            </a:r>
            <a:r>
              <a:rPr lang="fr-FR" dirty="0" err="1"/>
              <a:t>species</a:t>
            </a:r>
            <a:r>
              <a:rPr lang="fr-FR" dirty="0"/>
              <a:t> </a:t>
            </a:r>
            <a:r>
              <a:rPr lang="fr-FR" dirty="0" err="1"/>
              <a:t>diversity</a:t>
            </a:r>
            <a:endParaRPr lang="en-GB" dirty="0"/>
          </a:p>
        </p:txBody>
      </p:sp>
      <p:sp>
        <p:nvSpPr>
          <p:cNvPr id="11" name="Slide Number Placeholder 10">
            <a:extLst>
              <a:ext uri="{FF2B5EF4-FFF2-40B4-BE49-F238E27FC236}">
                <a16:creationId xmlns:a16="http://schemas.microsoft.com/office/drawing/2014/main" id="{166E645B-C78D-4623-B530-7C78F257ED44}"/>
              </a:ext>
            </a:extLst>
          </p:cNvPr>
          <p:cNvSpPr>
            <a:spLocks noGrp="1"/>
          </p:cNvSpPr>
          <p:nvPr>
            <p:ph type="sldNum" sz="quarter" idx="12"/>
          </p:nvPr>
        </p:nvSpPr>
        <p:spPr/>
        <p:txBody>
          <a:bodyPr/>
          <a:lstStyle/>
          <a:p>
            <a:fld id="{34BA187E-3B1D-49CC-A6C2-74DAB6A28C99}" type="slidenum">
              <a:rPr lang="en-GB" smtClean="0"/>
              <a:t>45</a:t>
            </a:fld>
            <a:endParaRPr lang="en-GB" dirty="0"/>
          </a:p>
        </p:txBody>
      </p:sp>
      <p:sp>
        <p:nvSpPr>
          <p:cNvPr id="12" name="Footer Placeholder 11">
            <a:extLst>
              <a:ext uri="{FF2B5EF4-FFF2-40B4-BE49-F238E27FC236}">
                <a16:creationId xmlns:a16="http://schemas.microsoft.com/office/drawing/2014/main" id="{EB3E9DB9-9735-408C-8C56-24EF7E1EA1D1}"/>
              </a:ext>
            </a:extLst>
          </p:cNvPr>
          <p:cNvSpPr>
            <a:spLocks noGrp="1"/>
          </p:cNvSpPr>
          <p:nvPr>
            <p:ph type="ftr" sz="quarter" idx="11"/>
          </p:nvPr>
        </p:nvSpPr>
        <p:spPr/>
        <p:txBody>
          <a:bodyPr/>
          <a:lstStyle/>
          <a:p>
            <a:r>
              <a:rPr lang="fr-FR" dirty="0" err="1"/>
              <a:t>Results</a:t>
            </a:r>
            <a:endParaRPr lang="en-GB" dirty="0"/>
          </a:p>
        </p:txBody>
      </p:sp>
      <p:sp>
        <p:nvSpPr>
          <p:cNvPr id="13" name="Content Placeholder 2">
            <a:extLst>
              <a:ext uri="{FF2B5EF4-FFF2-40B4-BE49-F238E27FC236}">
                <a16:creationId xmlns:a16="http://schemas.microsoft.com/office/drawing/2014/main" id="{BE7EFF65-C426-463E-9CA7-D749BA45ED01}"/>
              </a:ext>
            </a:extLst>
          </p:cNvPr>
          <p:cNvSpPr txBox="1">
            <a:spLocks/>
          </p:cNvSpPr>
          <p:nvPr/>
        </p:nvSpPr>
        <p:spPr>
          <a:xfrm>
            <a:off x="7305868" y="2761862"/>
            <a:ext cx="4543231" cy="21833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err="1"/>
              <a:t>Higher</a:t>
            </a:r>
            <a:r>
              <a:rPr lang="fr-FR" sz="2400" dirty="0"/>
              <a:t> </a:t>
            </a:r>
            <a:r>
              <a:rPr lang="fr-FR" sz="2400" dirty="0" err="1"/>
              <a:t>species</a:t>
            </a:r>
            <a:r>
              <a:rPr lang="fr-FR" sz="2400" dirty="0"/>
              <a:t> </a:t>
            </a:r>
            <a:r>
              <a:rPr lang="fr-FR" sz="2400" dirty="0" err="1"/>
              <a:t>diversity</a:t>
            </a:r>
            <a:endParaRPr lang="fr-FR" sz="2400" dirty="0"/>
          </a:p>
        </p:txBody>
      </p:sp>
      <p:sp>
        <p:nvSpPr>
          <p:cNvPr id="16" name="Content Placeholder 2">
            <a:extLst>
              <a:ext uri="{FF2B5EF4-FFF2-40B4-BE49-F238E27FC236}">
                <a16:creationId xmlns:a16="http://schemas.microsoft.com/office/drawing/2014/main" id="{AE974109-107F-4D65-95AF-2185A07286C9}"/>
              </a:ext>
            </a:extLst>
          </p:cNvPr>
          <p:cNvSpPr txBox="1">
            <a:spLocks/>
          </p:cNvSpPr>
          <p:nvPr/>
        </p:nvSpPr>
        <p:spPr>
          <a:xfrm>
            <a:off x="1497809" y="2237051"/>
            <a:ext cx="4217656" cy="52481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a:t>Distribution of </a:t>
            </a:r>
            <a:r>
              <a:rPr lang="fr-FR" sz="2000" dirty="0" err="1"/>
              <a:t>species</a:t>
            </a:r>
            <a:r>
              <a:rPr lang="fr-FR" sz="2000" dirty="0"/>
              <a:t> </a:t>
            </a:r>
            <a:r>
              <a:rPr lang="fr-FR" sz="2000" dirty="0" err="1"/>
              <a:t>diversities</a:t>
            </a:r>
            <a:r>
              <a:rPr lang="fr-FR" sz="2000" dirty="0"/>
              <a:t> of </a:t>
            </a:r>
            <a:r>
              <a:rPr lang="fr-FR" sz="2000" dirty="0" err="1"/>
              <a:t>simulated</a:t>
            </a:r>
            <a:r>
              <a:rPr lang="fr-FR" sz="2000" dirty="0"/>
              <a:t> </a:t>
            </a:r>
            <a:r>
              <a:rPr lang="fr-FR" sz="2000" dirty="0" err="1"/>
              <a:t>communities</a:t>
            </a:r>
            <a:endParaRPr lang="fr-FR" sz="2000" dirty="0"/>
          </a:p>
        </p:txBody>
      </p:sp>
      <p:pic>
        <p:nvPicPr>
          <p:cNvPr id="5" name="Picture 4">
            <a:extLst>
              <a:ext uri="{FF2B5EF4-FFF2-40B4-BE49-F238E27FC236}">
                <a16:creationId xmlns:a16="http://schemas.microsoft.com/office/drawing/2014/main" id="{D496B324-E88B-4C15-8AD2-2DEDF718C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359" y="2761862"/>
            <a:ext cx="6206556" cy="3646351"/>
          </a:xfrm>
          <a:prstGeom prst="rect">
            <a:avLst/>
          </a:prstGeom>
        </p:spPr>
      </p:pic>
    </p:spTree>
    <p:extLst>
      <p:ext uri="{BB962C8B-B14F-4D97-AF65-F5344CB8AC3E}">
        <p14:creationId xmlns:p14="http://schemas.microsoft.com/office/powerpoint/2010/main" val="1183513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15D9E-C93E-4DC8-BDFB-C16CB6B8367D}"/>
              </a:ext>
            </a:extLst>
          </p:cNvPr>
          <p:cNvSpPr>
            <a:spLocks noGrp="1"/>
          </p:cNvSpPr>
          <p:nvPr>
            <p:ph type="title"/>
          </p:nvPr>
        </p:nvSpPr>
        <p:spPr>
          <a:xfrm>
            <a:off x="905070" y="365125"/>
            <a:ext cx="10662816" cy="1325563"/>
          </a:xfrm>
        </p:spPr>
        <p:txBody>
          <a:bodyPr/>
          <a:lstStyle/>
          <a:p>
            <a:r>
              <a:rPr lang="fr-FR" dirty="0" err="1"/>
              <a:t>Effects</a:t>
            </a:r>
            <a:r>
              <a:rPr lang="fr-FR" dirty="0"/>
              <a:t> of </a:t>
            </a:r>
            <a:r>
              <a:rPr lang="fr-FR" dirty="0" err="1"/>
              <a:t>plasticity</a:t>
            </a:r>
            <a:r>
              <a:rPr lang="fr-FR" dirty="0"/>
              <a:t> on </a:t>
            </a:r>
            <a:r>
              <a:rPr lang="fr-FR" dirty="0" err="1"/>
              <a:t>species</a:t>
            </a:r>
            <a:r>
              <a:rPr lang="fr-FR" dirty="0"/>
              <a:t> </a:t>
            </a:r>
            <a:r>
              <a:rPr lang="fr-FR" dirty="0" err="1"/>
              <a:t>diversity</a:t>
            </a:r>
            <a:endParaRPr lang="en-GB" dirty="0"/>
          </a:p>
        </p:txBody>
      </p:sp>
      <p:sp>
        <p:nvSpPr>
          <p:cNvPr id="11" name="Slide Number Placeholder 10">
            <a:extLst>
              <a:ext uri="{FF2B5EF4-FFF2-40B4-BE49-F238E27FC236}">
                <a16:creationId xmlns:a16="http://schemas.microsoft.com/office/drawing/2014/main" id="{166E645B-C78D-4623-B530-7C78F257ED44}"/>
              </a:ext>
            </a:extLst>
          </p:cNvPr>
          <p:cNvSpPr>
            <a:spLocks noGrp="1"/>
          </p:cNvSpPr>
          <p:nvPr>
            <p:ph type="sldNum" sz="quarter" idx="12"/>
          </p:nvPr>
        </p:nvSpPr>
        <p:spPr/>
        <p:txBody>
          <a:bodyPr/>
          <a:lstStyle/>
          <a:p>
            <a:fld id="{34BA187E-3B1D-49CC-A6C2-74DAB6A28C99}" type="slidenum">
              <a:rPr lang="en-GB" smtClean="0"/>
              <a:t>46</a:t>
            </a:fld>
            <a:endParaRPr lang="en-GB" dirty="0"/>
          </a:p>
        </p:txBody>
      </p:sp>
      <p:sp>
        <p:nvSpPr>
          <p:cNvPr id="12" name="Footer Placeholder 11">
            <a:extLst>
              <a:ext uri="{FF2B5EF4-FFF2-40B4-BE49-F238E27FC236}">
                <a16:creationId xmlns:a16="http://schemas.microsoft.com/office/drawing/2014/main" id="{EB3E9DB9-9735-408C-8C56-24EF7E1EA1D1}"/>
              </a:ext>
            </a:extLst>
          </p:cNvPr>
          <p:cNvSpPr>
            <a:spLocks noGrp="1"/>
          </p:cNvSpPr>
          <p:nvPr>
            <p:ph type="ftr" sz="quarter" idx="11"/>
          </p:nvPr>
        </p:nvSpPr>
        <p:spPr/>
        <p:txBody>
          <a:bodyPr/>
          <a:lstStyle/>
          <a:p>
            <a:r>
              <a:rPr lang="fr-FR" dirty="0" err="1"/>
              <a:t>Results</a:t>
            </a:r>
            <a:endParaRPr lang="en-GB" dirty="0"/>
          </a:p>
        </p:txBody>
      </p:sp>
      <p:sp>
        <p:nvSpPr>
          <p:cNvPr id="13" name="Content Placeholder 2">
            <a:extLst>
              <a:ext uri="{FF2B5EF4-FFF2-40B4-BE49-F238E27FC236}">
                <a16:creationId xmlns:a16="http://schemas.microsoft.com/office/drawing/2014/main" id="{BE7EFF65-C426-463E-9CA7-D749BA45ED01}"/>
              </a:ext>
            </a:extLst>
          </p:cNvPr>
          <p:cNvSpPr txBox="1">
            <a:spLocks/>
          </p:cNvSpPr>
          <p:nvPr/>
        </p:nvSpPr>
        <p:spPr>
          <a:xfrm>
            <a:off x="7305868" y="2761862"/>
            <a:ext cx="4543231" cy="21833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err="1"/>
              <a:t>Higher</a:t>
            </a:r>
            <a:r>
              <a:rPr lang="fr-FR" sz="2400" dirty="0"/>
              <a:t> </a:t>
            </a:r>
            <a:r>
              <a:rPr lang="fr-FR" sz="2400" dirty="0" err="1"/>
              <a:t>species</a:t>
            </a:r>
            <a:r>
              <a:rPr lang="fr-FR" sz="2400" dirty="0"/>
              <a:t> </a:t>
            </a:r>
            <a:r>
              <a:rPr lang="fr-FR" sz="2400" dirty="0" err="1"/>
              <a:t>diversity</a:t>
            </a:r>
            <a:endParaRPr lang="fr-FR" sz="2400" dirty="0"/>
          </a:p>
        </p:txBody>
      </p:sp>
      <p:sp>
        <p:nvSpPr>
          <p:cNvPr id="16" name="Content Placeholder 2">
            <a:extLst>
              <a:ext uri="{FF2B5EF4-FFF2-40B4-BE49-F238E27FC236}">
                <a16:creationId xmlns:a16="http://schemas.microsoft.com/office/drawing/2014/main" id="{AE974109-107F-4D65-95AF-2185A07286C9}"/>
              </a:ext>
            </a:extLst>
          </p:cNvPr>
          <p:cNvSpPr txBox="1">
            <a:spLocks/>
          </p:cNvSpPr>
          <p:nvPr/>
        </p:nvSpPr>
        <p:spPr>
          <a:xfrm>
            <a:off x="1497809" y="2237051"/>
            <a:ext cx="4217656" cy="52481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a:t>Distribution of </a:t>
            </a:r>
            <a:r>
              <a:rPr lang="fr-FR" sz="2000" dirty="0" err="1"/>
              <a:t>species</a:t>
            </a:r>
            <a:r>
              <a:rPr lang="fr-FR" sz="2000" dirty="0"/>
              <a:t> </a:t>
            </a:r>
            <a:r>
              <a:rPr lang="fr-FR" sz="2000" dirty="0" err="1"/>
              <a:t>diversities</a:t>
            </a:r>
            <a:r>
              <a:rPr lang="fr-FR" sz="2000" dirty="0"/>
              <a:t> of </a:t>
            </a:r>
            <a:r>
              <a:rPr lang="fr-FR" sz="2000" dirty="0" err="1"/>
              <a:t>simulated</a:t>
            </a:r>
            <a:r>
              <a:rPr lang="fr-FR" sz="2000" dirty="0"/>
              <a:t> </a:t>
            </a:r>
            <a:r>
              <a:rPr lang="fr-FR" sz="2000" dirty="0" err="1"/>
              <a:t>communities</a:t>
            </a:r>
            <a:endParaRPr lang="fr-FR" sz="2000" dirty="0"/>
          </a:p>
        </p:txBody>
      </p:sp>
      <p:pic>
        <p:nvPicPr>
          <p:cNvPr id="5" name="Picture 4">
            <a:extLst>
              <a:ext uri="{FF2B5EF4-FFF2-40B4-BE49-F238E27FC236}">
                <a16:creationId xmlns:a16="http://schemas.microsoft.com/office/drawing/2014/main" id="{D496B324-E88B-4C15-8AD2-2DEDF718C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359" y="2761862"/>
            <a:ext cx="6206556" cy="3646351"/>
          </a:xfrm>
          <a:prstGeom prst="rect">
            <a:avLst/>
          </a:prstGeom>
        </p:spPr>
      </p:pic>
      <p:sp>
        <p:nvSpPr>
          <p:cNvPr id="8" name="Content Placeholder 2">
            <a:extLst>
              <a:ext uri="{FF2B5EF4-FFF2-40B4-BE49-F238E27FC236}">
                <a16:creationId xmlns:a16="http://schemas.microsoft.com/office/drawing/2014/main" id="{D16062D8-99ED-4ADC-AD39-4BE28A4E7CFF}"/>
              </a:ext>
            </a:extLst>
          </p:cNvPr>
          <p:cNvSpPr>
            <a:spLocks noGrp="1"/>
          </p:cNvSpPr>
          <p:nvPr>
            <p:ph sz="half" idx="1"/>
          </p:nvPr>
        </p:nvSpPr>
        <p:spPr>
          <a:xfrm>
            <a:off x="5272459" y="4251930"/>
            <a:ext cx="6416182" cy="1113172"/>
          </a:xfrm>
        </p:spPr>
        <p:txBody>
          <a:bodyPr>
            <a:normAutofit fontScale="92500"/>
          </a:bodyPr>
          <a:lstStyle/>
          <a:p>
            <a:pPr marL="0" indent="0" algn="ctr">
              <a:buNone/>
            </a:pPr>
            <a:r>
              <a:rPr lang="fr-FR" sz="3200" dirty="0"/>
              <a:t>Niche </a:t>
            </a:r>
            <a:r>
              <a:rPr lang="fr-FR" sz="3200" dirty="0" err="1"/>
              <a:t>widening</a:t>
            </a:r>
            <a:r>
              <a:rPr lang="fr-FR" sz="3200" dirty="0"/>
              <a:t> &gt; </a:t>
            </a:r>
            <a:r>
              <a:rPr lang="fr-FR" sz="3200" dirty="0" err="1"/>
              <a:t>asymmetric</a:t>
            </a:r>
            <a:r>
              <a:rPr lang="fr-FR" sz="3200" dirty="0"/>
              <a:t> gain</a:t>
            </a:r>
          </a:p>
          <a:p>
            <a:pPr marL="0" indent="0" algn="ctr">
              <a:buNone/>
            </a:pPr>
            <a:r>
              <a:rPr lang="fr-FR" sz="3200" dirty="0"/>
              <a:t>= </a:t>
            </a:r>
            <a:r>
              <a:rPr lang="fr-FR" sz="3200" dirty="0" err="1"/>
              <a:t>better</a:t>
            </a:r>
            <a:r>
              <a:rPr lang="fr-FR" sz="3200" dirty="0"/>
              <a:t> niche </a:t>
            </a:r>
            <a:r>
              <a:rPr lang="fr-FR" sz="3200" dirty="0" err="1"/>
              <a:t>partitioning</a:t>
            </a:r>
            <a:endParaRPr lang="fr-FR" sz="3200" dirty="0"/>
          </a:p>
          <a:p>
            <a:pPr algn="ctr"/>
            <a:endParaRPr lang="fr-FR" sz="3200" dirty="0"/>
          </a:p>
        </p:txBody>
      </p:sp>
    </p:spTree>
    <p:extLst>
      <p:ext uri="{BB962C8B-B14F-4D97-AF65-F5344CB8AC3E}">
        <p14:creationId xmlns:p14="http://schemas.microsoft.com/office/powerpoint/2010/main" val="782220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5E619-0AAB-43D3-945F-16BB7D65E94E}"/>
              </a:ext>
            </a:extLst>
          </p:cNvPr>
          <p:cNvSpPr>
            <a:spLocks noGrp="1"/>
          </p:cNvSpPr>
          <p:nvPr>
            <p:ph type="title"/>
          </p:nvPr>
        </p:nvSpPr>
        <p:spPr/>
        <p:txBody>
          <a:bodyPr/>
          <a:lstStyle/>
          <a:p>
            <a:r>
              <a:rPr lang="fr-FR" dirty="0"/>
              <a:t>A shift in </a:t>
            </a:r>
            <a:r>
              <a:rPr lang="fr-FR" dirty="0" err="1"/>
              <a:t>meta-community</a:t>
            </a:r>
            <a:r>
              <a:rPr lang="fr-FR" dirty="0"/>
              <a:t> structure?</a:t>
            </a:r>
            <a:endParaRPr lang="en-GB" dirty="0"/>
          </a:p>
        </p:txBody>
      </p:sp>
      <p:sp>
        <p:nvSpPr>
          <p:cNvPr id="7" name="Slide Number Placeholder 6">
            <a:extLst>
              <a:ext uri="{FF2B5EF4-FFF2-40B4-BE49-F238E27FC236}">
                <a16:creationId xmlns:a16="http://schemas.microsoft.com/office/drawing/2014/main" id="{A34F9751-2B50-496F-9BB4-48A474A8EECB}"/>
              </a:ext>
            </a:extLst>
          </p:cNvPr>
          <p:cNvSpPr>
            <a:spLocks noGrp="1"/>
          </p:cNvSpPr>
          <p:nvPr>
            <p:ph type="sldNum" sz="quarter" idx="12"/>
          </p:nvPr>
        </p:nvSpPr>
        <p:spPr/>
        <p:txBody>
          <a:bodyPr/>
          <a:lstStyle/>
          <a:p>
            <a:fld id="{34BA187E-3B1D-49CC-A6C2-74DAB6A28C99}" type="slidenum">
              <a:rPr lang="en-GB" smtClean="0"/>
              <a:t>47</a:t>
            </a:fld>
            <a:endParaRPr lang="en-GB"/>
          </a:p>
        </p:txBody>
      </p:sp>
      <p:sp>
        <p:nvSpPr>
          <p:cNvPr id="8" name="Footer Placeholder 7">
            <a:extLst>
              <a:ext uri="{FF2B5EF4-FFF2-40B4-BE49-F238E27FC236}">
                <a16:creationId xmlns:a16="http://schemas.microsoft.com/office/drawing/2014/main" id="{FB0718C5-0D32-4962-AC3E-1C7DFFD51D78}"/>
              </a:ext>
            </a:extLst>
          </p:cNvPr>
          <p:cNvSpPr>
            <a:spLocks noGrp="1"/>
          </p:cNvSpPr>
          <p:nvPr>
            <p:ph type="ftr" sz="quarter" idx="11"/>
          </p:nvPr>
        </p:nvSpPr>
        <p:spPr/>
        <p:txBody>
          <a:bodyPr/>
          <a:lstStyle/>
          <a:p>
            <a:r>
              <a:rPr lang="fr-FR" dirty="0" err="1"/>
              <a:t>Results</a:t>
            </a:r>
            <a:endParaRPr lang="en-GB" dirty="0"/>
          </a:p>
        </p:txBody>
      </p:sp>
      <p:sp>
        <p:nvSpPr>
          <p:cNvPr id="9" name="Content Placeholder 2">
            <a:extLst>
              <a:ext uri="{FF2B5EF4-FFF2-40B4-BE49-F238E27FC236}">
                <a16:creationId xmlns:a16="http://schemas.microsoft.com/office/drawing/2014/main" id="{16798BC5-1BC4-42D5-9B07-B5DFF8BD9CF3}"/>
              </a:ext>
            </a:extLst>
          </p:cNvPr>
          <p:cNvSpPr txBox="1">
            <a:spLocks/>
          </p:cNvSpPr>
          <p:nvPr/>
        </p:nvSpPr>
        <p:spPr>
          <a:xfrm>
            <a:off x="7147250" y="3534584"/>
            <a:ext cx="5181600" cy="13255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Shift in </a:t>
            </a:r>
            <a:r>
              <a:rPr lang="fr-FR" dirty="0" err="1"/>
              <a:t>diversity</a:t>
            </a:r>
            <a:r>
              <a:rPr lang="fr-FR" dirty="0"/>
              <a:t> structure:</a:t>
            </a:r>
          </a:p>
          <a:p>
            <a:r>
              <a:rPr lang="fr-FR" dirty="0" err="1"/>
              <a:t>Less</a:t>
            </a:r>
            <a:r>
              <a:rPr lang="fr-FR" dirty="0"/>
              <a:t> distinct site </a:t>
            </a:r>
            <a:r>
              <a:rPr lang="fr-FR" dirty="0" err="1"/>
              <a:t>communities</a:t>
            </a:r>
            <a:endParaRPr lang="fr-FR" dirty="0"/>
          </a:p>
          <a:p>
            <a:r>
              <a:rPr lang="fr-FR" dirty="0"/>
              <a:t>Richer site </a:t>
            </a:r>
            <a:r>
              <a:rPr lang="fr-FR" dirty="0" err="1"/>
              <a:t>communities</a:t>
            </a:r>
            <a:endParaRPr lang="fr-FR" dirty="0"/>
          </a:p>
        </p:txBody>
      </p:sp>
      <p:sp>
        <p:nvSpPr>
          <p:cNvPr id="13" name="Content Placeholder 2">
            <a:extLst>
              <a:ext uri="{FF2B5EF4-FFF2-40B4-BE49-F238E27FC236}">
                <a16:creationId xmlns:a16="http://schemas.microsoft.com/office/drawing/2014/main" id="{DC8162AF-0356-4CFA-89EF-E105F630AE2A}"/>
              </a:ext>
            </a:extLst>
          </p:cNvPr>
          <p:cNvSpPr txBox="1">
            <a:spLocks/>
          </p:cNvSpPr>
          <p:nvPr/>
        </p:nvSpPr>
        <p:spPr>
          <a:xfrm>
            <a:off x="1661954" y="2514522"/>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err="1"/>
              <a:t>Species</a:t>
            </a:r>
            <a:r>
              <a:rPr lang="fr-FR" sz="2000" dirty="0"/>
              <a:t> </a:t>
            </a:r>
            <a:r>
              <a:rPr lang="fr-FR" sz="2000" dirty="0" err="1"/>
              <a:t>diversity</a:t>
            </a:r>
            <a:r>
              <a:rPr lang="fr-FR" sz="2000" dirty="0"/>
              <a:t> structure</a:t>
            </a:r>
          </a:p>
        </p:txBody>
      </p:sp>
      <p:pic>
        <p:nvPicPr>
          <p:cNvPr id="14" name="Content Placeholder 5">
            <a:extLst>
              <a:ext uri="{FF2B5EF4-FFF2-40B4-BE49-F238E27FC236}">
                <a16:creationId xmlns:a16="http://schemas.microsoft.com/office/drawing/2014/main" id="{1BBBF8F4-F210-4977-A5A6-9C1675581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547" y="3280547"/>
            <a:ext cx="6129454" cy="2911491"/>
          </a:xfrm>
          <a:prstGeom prst="rect">
            <a:avLst/>
          </a:prstGeom>
        </p:spPr>
      </p:pic>
      <p:sp>
        <p:nvSpPr>
          <p:cNvPr id="15" name="Content Placeholder 2">
            <a:extLst>
              <a:ext uri="{FF2B5EF4-FFF2-40B4-BE49-F238E27FC236}">
                <a16:creationId xmlns:a16="http://schemas.microsoft.com/office/drawing/2014/main" id="{A7AA2051-278D-45CC-A922-0F67B3616D00}"/>
              </a:ext>
            </a:extLst>
          </p:cNvPr>
          <p:cNvSpPr txBox="1">
            <a:spLocks/>
          </p:cNvSpPr>
          <p:nvPr/>
        </p:nvSpPr>
        <p:spPr>
          <a:xfrm>
            <a:off x="1627873" y="6278460"/>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err="1"/>
              <a:t>Within</a:t>
            </a:r>
            <a:r>
              <a:rPr lang="fr-FR" sz="1800" dirty="0"/>
              <a:t> sites</a:t>
            </a:r>
          </a:p>
        </p:txBody>
      </p:sp>
      <p:sp>
        <p:nvSpPr>
          <p:cNvPr id="16" name="Content Placeholder 2">
            <a:extLst>
              <a:ext uri="{FF2B5EF4-FFF2-40B4-BE49-F238E27FC236}">
                <a16:creationId xmlns:a16="http://schemas.microsoft.com/office/drawing/2014/main" id="{A7C0A5EA-2958-4723-BA5C-B7F02BD9C977}"/>
              </a:ext>
            </a:extLst>
          </p:cNvPr>
          <p:cNvSpPr txBox="1">
            <a:spLocks/>
          </p:cNvSpPr>
          <p:nvPr/>
        </p:nvSpPr>
        <p:spPr>
          <a:xfrm rot="16200000">
            <a:off x="-1846422" y="4473887"/>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err="1"/>
              <a:t>Between</a:t>
            </a:r>
            <a:r>
              <a:rPr lang="fr-FR" sz="1800" dirty="0"/>
              <a:t> sites</a:t>
            </a:r>
          </a:p>
        </p:txBody>
      </p:sp>
    </p:spTree>
    <p:extLst>
      <p:ext uri="{BB962C8B-B14F-4D97-AF65-F5344CB8AC3E}">
        <p14:creationId xmlns:p14="http://schemas.microsoft.com/office/powerpoint/2010/main" val="2487712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5E619-0AAB-43D3-945F-16BB7D65E94E}"/>
              </a:ext>
            </a:extLst>
          </p:cNvPr>
          <p:cNvSpPr>
            <a:spLocks noGrp="1"/>
          </p:cNvSpPr>
          <p:nvPr>
            <p:ph type="title"/>
          </p:nvPr>
        </p:nvSpPr>
        <p:spPr/>
        <p:txBody>
          <a:bodyPr/>
          <a:lstStyle/>
          <a:p>
            <a:r>
              <a:rPr lang="fr-FR" dirty="0"/>
              <a:t>A shift in </a:t>
            </a:r>
            <a:r>
              <a:rPr lang="fr-FR" dirty="0" err="1"/>
              <a:t>meta-community</a:t>
            </a:r>
            <a:r>
              <a:rPr lang="fr-FR" dirty="0"/>
              <a:t> structure</a:t>
            </a:r>
            <a:endParaRPr lang="en-GB" dirty="0"/>
          </a:p>
        </p:txBody>
      </p:sp>
      <p:pic>
        <p:nvPicPr>
          <p:cNvPr id="6" name="Content Placeholder 5">
            <a:extLst>
              <a:ext uri="{FF2B5EF4-FFF2-40B4-BE49-F238E27FC236}">
                <a16:creationId xmlns:a16="http://schemas.microsoft.com/office/drawing/2014/main" id="{B1AD3009-AF24-4408-B751-61341CC4CFB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14547" y="3280547"/>
            <a:ext cx="6129454" cy="2911491"/>
          </a:xfrm>
          <a:prstGeom prst="rect">
            <a:avLst/>
          </a:prstGeom>
        </p:spPr>
      </p:pic>
      <p:sp>
        <p:nvSpPr>
          <p:cNvPr id="7" name="Slide Number Placeholder 6">
            <a:extLst>
              <a:ext uri="{FF2B5EF4-FFF2-40B4-BE49-F238E27FC236}">
                <a16:creationId xmlns:a16="http://schemas.microsoft.com/office/drawing/2014/main" id="{A34F9751-2B50-496F-9BB4-48A474A8EECB}"/>
              </a:ext>
            </a:extLst>
          </p:cNvPr>
          <p:cNvSpPr>
            <a:spLocks noGrp="1"/>
          </p:cNvSpPr>
          <p:nvPr>
            <p:ph type="sldNum" sz="quarter" idx="12"/>
          </p:nvPr>
        </p:nvSpPr>
        <p:spPr/>
        <p:txBody>
          <a:bodyPr/>
          <a:lstStyle/>
          <a:p>
            <a:fld id="{34BA187E-3B1D-49CC-A6C2-74DAB6A28C99}" type="slidenum">
              <a:rPr lang="en-GB" smtClean="0"/>
              <a:t>48</a:t>
            </a:fld>
            <a:endParaRPr lang="en-GB"/>
          </a:p>
        </p:txBody>
      </p:sp>
      <p:sp>
        <p:nvSpPr>
          <p:cNvPr id="8" name="Footer Placeholder 7">
            <a:extLst>
              <a:ext uri="{FF2B5EF4-FFF2-40B4-BE49-F238E27FC236}">
                <a16:creationId xmlns:a16="http://schemas.microsoft.com/office/drawing/2014/main" id="{FB0718C5-0D32-4962-AC3E-1C7DFFD51D78}"/>
              </a:ext>
            </a:extLst>
          </p:cNvPr>
          <p:cNvSpPr>
            <a:spLocks noGrp="1"/>
          </p:cNvSpPr>
          <p:nvPr>
            <p:ph type="ftr" sz="quarter" idx="11"/>
          </p:nvPr>
        </p:nvSpPr>
        <p:spPr/>
        <p:txBody>
          <a:bodyPr/>
          <a:lstStyle/>
          <a:p>
            <a:r>
              <a:rPr lang="fr-FR" dirty="0" err="1"/>
              <a:t>Results</a:t>
            </a:r>
            <a:endParaRPr lang="en-GB" dirty="0"/>
          </a:p>
        </p:txBody>
      </p:sp>
      <p:sp>
        <p:nvSpPr>
          <p:cNvPr id="10" name="Content Placeholder 2">
            <a:extLst>
              <a:ext uri="{FF2B5EF4-FFF2-40B4-BE49-F238E27FC236}">
                <a16:creationId xmlns:a16="http://schemas.microsoft.com/office/drawing/2014/main" id="{8E549E4F-38DA-4925-AEA0-51BB6AEA9C2F}"/>
              </a:ext>
            </a:extLst>
          </p:cNvPr>
          <p:cNvSpPr txBox="1">
            <a:spLocks/>
          </p:cNvSpPr>
          <p:nvPr/>
        </p:nvSpPr>
        <p:spPr>
          <a:xfrm>
            <a:off x="1661954" y="2514522"/>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err="1"/>
              <a:t>Species</a:t>
            </a:r>
            <a:r>
              <a:rPr lang="fr-FR" sz="2000" dirty="0"/>
              <a:t> </a:t>
            </a:r>
            <a:r>
              <a:rPr lang="fr-FR" sz="2000" dirty="0" err="1"/>
              <a:t>diversity</a:t>
            </a:r>
            <a:r>
              <a:rPr lang="fr-FR" sz="2000" dirty="0"/>
              <a:t> structure</a:t>
            </a:r>
          </a:p>
        </p:txBody>
      </p:sp>
      <p:sp>
        <p:nvSpPr>
          <p:cNvPr id="11" name="Content Placeholder 2">
            <a:extLst>
              <a:ext uri="{FF2B5EF4-FFF2-40B4-BE49-F238E27FC236}">
                <a16:creationId xmlns:a16="http://schemas.microsoft.com/office/drawing/2014/main" id="{2D265AD5-35F6-42E1-A252-EEF0CC26E25E}"/>
              </a:ext>
            </a:extLst>
          </p:cNvPr>
          <p:cNvSpPr txBox="1">
            <a:spLocks/>
          </p:cNvSpPr>
          <p:nvPr/>
        </p:nvSpPr>
        <p:spPr>
          <a:xfrm>
            <a:off x="1627873" y="6278460"/>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err="1"/>
              <a:t>Within</a:t>
            </a:r>
            <a:r>
              <a:rPr lang="fr-FR" sz="1800" dirty="0"/>
              <a:t> sites</a:t>
            </a:r>
          </a:p>
        </p:txBody>
      </p:sp>
      <p:sp>
        <p:nvSpPr>
          <p:cNvPr id="12" name="Content Placeholder 2">
            <a:extLst>
              <a:ext uri="{FF2B5EF4-FFF2-40B4-BE49-F238E27FC236}">
                <a16:creationId xmlns:a16="http://schemas.microsoft.com/office/drawing/2014/main" id="{9341FF16-B600-4329-8827-2727161B6769}"/>
              </a:ext>
            </a:extLst>
          </p:cNvPr>
          <p:cNvSpPr txBox="1">
            <a:spLocks/>
          </p:cNvSpPr>
          <p:nvPr/>
        </p:nvSpPr>
        <p:spPr>
          <a:xfrm rot="16200000">
            <a:off x="-1846422" y="4473887"/>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err="1"/>
              <a:t>Between</a:t>
            </a:r>
            <a:r>
              <a:rPr lang="fr-FR" sz="1800" dirty="0"/>
              <a:t> sites</a:t>
            </a:r>
          </a:p>
        </p:txBody>
      </p:sp>
      <p:sp>
        <p:nvSpPr>
          <p:cNvPr id="13" name="Content Placeholder 2">
            <a:extLst>
              <a:ext uri="{FF2B5EF4-FFF2-40B4-BE49-F238E27FC236}">
                <a16:creationId xmlns:a16="http://schemas.microsoft.com/office/drawing/2014/main" id="{36778573-FE59-4ED0-B6EB-AD2D5685F904}"/>
              </a:ext>
            </a:extLst>
          </p:cNvPr>
          <p:cNvSpPr>
            <a:spLocks noGrp="1"/>
          </p:cNvSpPr>
          <p:nvPr>
            <p:ph sz="half" idx="1"/>
          </p:nvPr>
        </p:nvSpPr>
        <p:spPr>
          <a:xfrm>
            <a:off x="838200" y="1822439"/>
            <a:ext cx="11011679" cy="673275"/>
          </a:xfrm>
        </p:spPr>
        <p:txBody>
          <a:bodyPr>
            <a:normAutofit/>
          </a:bodyPr>
          <a:lstStyle/>
          <a:p>
            <a:pPr marL="0" indent="0">
              <a:buNone/>
            </a:pPr>
            <a:r>
              <a:rPr lang="fr-FR" dirty="0"/>
              <a:t>More </a:t>
            </a:r>
            <a:r>
              <a:rPr lang="fr-FR" dirty="0" err="1"/>
              <a:t>species</a:t>
            </a:r>
            <a:r>
              <a:rPr lang="fr-FR" dirty="0"/>
              <a:t> </a:t>
            </a:r>
            <a:r>
              <a:rPr lang="fr-FR" dirty="0">
                <a:sym typeface="Wingdings" panose="05000000000000000000" pitchFamily="2" charset="2"/>
              </a:rPr>
              <a:t> </a:t>
            </a:r>
            <a:r>
              <a:rPr lang="fr-FR" dirty="0" err="1">
                <a:sym typeface="Wingdings" panose="05000000000000000000" pitchFamily="2" charset="2"/>
              </a:rPr>
              <a:t>abundance</a:t>
            </a:r>
            <a:r>
              <a:rPr lang="fr-FR" dirty="0">
                <a:sym typeface="Wingdings" panose="05000000000000000000" pitchFamily="2" charset="2"/>
              </a:rPr>
              <a:t> variations but no composition shifts</a:t>
            </a:r>
            <a:endParaRPr lang="fr-FR" dirty="0"/>
          </a:p>
        </p:txBody>
      </p:sp>
      <p:sp>
        <p:nvSpPr>
          <p:cNvPr id="16" name="Content Placeholder 2">
            <a:extLst>
              <a:ext uri="{FF2B5EF4-FFF2-40B4-BE49-F238E27FC236}">
                <a16:creationId xmlns:a16="http://schemas.microsoft.com/office/drawing/2014/main" id="{89689646-38BD-4039-A0C6-7B7866D50858}"/>
              </a:ext>
            </a:extLst>
          </p:cNvPr>
          <p:cNvSpPr txBox="1">
            <a:spLocks/>
          </p:cNvSpPr>
          <p:nvPr/>
        </p:nvSpPr>
        <p:spPr>
          <a:xfrm>
            <a:off x="7332536" y="2516118"/>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a:t>Community composition for 2 sites</a:t>
            </a:r>
          </a:p>
        </p:txBody>
      </p:sp>
      <p:pic>
        <p:nvPicPr>
          <p:cNvPr id="17" name="Picture 16">
            <a:extLst>
              <a:ext uri="{FF2B5EF4-FFF2-40B4-BE49-F238E27FC236}">
                <a16:creationId xmlns:a16="http://schemas.microsoft.com/office/drawing/2014/main" id="{18417AB1-8572-48C6-ACB1-AC0BE9C23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8082" y="3188553"/>
            <a:ext cx="5500781" cy="3167533"/>
          </a:xfrm>
          <a:prstGeom prst="rect">
            <a:avLst/>
          </a:prstGeom>
        </p:spPr>
      </p:pic>
      <p:sp>
        <p:nvSpPr>
          <p:cNvPr id="18" name="TextBox 17">
            <a:extLst>
              <a:ext uri="{FF2B5EF4-FFF2-40B4-BE49-F238E27FC236}">
                <a16:creationId xmlns:a16="http://schemas.microsoft.com/office/drawing/2014/main" id="{E063E91B-9645-4606-B434-4C6D46D9A834}"/>
              </a:ext>
            </a:extLst>
          </p:cNvPr>
          <p:cNvSpPr txBox="1"/>
          <p:nvPr/>
        </p:nvSpPr>
        <p:spPr>
          <a:xfrm>
            <a:off x="8988187" y="2968130"/>
            <a:ext cx="1476302" cy="307777"/>
          </a:xfrm>
          <a:prstGeom prst="rect">
            <a:avLst/>
          </a:prstGeom>
          <a:noFill/>
        </p:spPr>
        <p:txBody>
          <a:bodyPr wrap="none" rtlCol="0">
            <a:spAutoFit/>
          </a:bodyPr>
          <a:lstStyle/>
          <a:p>
            <a:r>
              <a:rPr lang="fr-FR" sz="1400" dirty="0" err="1">
                <a:solidFill>
                  <a:schemeClr val="tx1">
                    <a:lumMod val="75000"/>
                    <a:lumOff val="25000"/>
                  </a:schemeClr>
                </a:solidFill>
                <a:latin typeface="Myriad Pro" panose="020B0503030403020204" pitchFamily="34" charset="0"/>
              </a:rPr>
              <a:t>fixed-equilibrium</a:t>
            </a:r>
            <a:endParaRPr lang="en-GB" sz="1400" dirty="0">
              <a:solidFill>
                <a:schemeClr val="tx1">
                  <a:lumMod val="75000"/>
                  <a:lumOff val="25000"/>
                </a:schemeClr>
              </a:solidFill>
              <a:latin typeface="Myriad Pro" panose="020B0503030403020204" pitchFamily="34" charset="0"/>
            </a:endParaRPr>
          </a:p>
        </p:txBody>
      </p:sp>
      <p:sp>
        <p:nvSpPr>
          <p:cNvPr id="19" name="TextBox 18">
            <a:extLst>
              <a:ext uri="{FF2B5EF4-FFF2-40B4-BE49-F238E27FC236}">
                <a16:creationId xmlns:a16="http://schemas.microsoft.com/office/drawing/2014/main" id="{F4A66A50-07A6-4ED1-80C0-4CA106242968}"/>
              </a:ext>
            </a:extLst>
          </p:cNvPr>
          <p:cNvSpPr txBox="1"/>
          <p:nvPr/>
        </p:nvSpPr>
        <p:spPr>
          <a:xfrm>
            <a:off x="7541335" y="2968130"/>
            <a:ext cx="1021433" cy="307777"/>
          </a:xfrm>
          <a:prstGeom prst="rect">
            <a:avLst/>
          </a:prstGeom>
          <a:noFill/>
        </p:spPr>
        <p:txBody>
          <a:bodyPr wrap="none" rtlCol="0">
            <a:spAutoFit/>
          </a:bodyPr>
          <a:lstStyle/>
          <a:p>
            <a:r>
              <a:rPr lang="fr-FR" sz="1400" dirty="0">
                <a:solidFill>
                  <a:schemeClr val="tx1">
                    <a:lumMod val="75000"/>
                    <a:lumOff val="25000"/>
                  </a:schemeClr>
                </a:solidFill>
                <a:latin typeface="Myriad Pro" panose="020B0503030403020204" pitchFamily="34" charset="0"/>
              </a:rPr>
              <a:t>non plastic</a:t>
            </a:r>
            <a:endParaRPr lang="en-GB" sz="1400" dirty="0">
              <a:solidFill>
                <a:schemeClr val="tx1">
                  <a:lumMod val="75000"/>
                  <a:lumOff val="25000"/>
                </a:schemeClr>
              </a:solidFill>
              <a:latin typeface="Myriad Pro" panose="020B0503030403020204" pitchFamily="34" charset="0"/>
            </a:endParaRPr>
          </a:p>
        </p:txBody>
      </p:sp>
    </p:spTree>
    <p:extLst>
      <p:ext uri="{BB962C8B-B14F-4D97-AF65-F5344CB8AC3E}">
        <p14:creationId xmlns:p14="http://schemas.microsoft.com/office/powerpoint/2010/main" val="1458761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634ABB7-3D41-423B-88E9-194A07230C05}"/>
              </a:ext>
            </a:extLst>
          </p:cNvPr>
          <p:cNvPicPr>
            <a:picLocks noChangeAspect="1"/>
          </p:cNvPicPr>
          <p:nvPr/>
        </p:nvPicPr>
        <p:blipFill>
          <a:blip r:embed="rId2"/>
          <a:stretch>
            <a:fillRect/>
          </a:stretch>
        </p:blipFill>
        <p:spPr>
          <a:xfrm rot="16200000">
            <a:off x="3190102" y="3834651"/>
            <a:ext cx="3421794" cy="1182761"/>
          </a:xfrm>
          <a:prstGeom prst="rect">
            <a:avLst/>
          </a:prstGeom>
        </p:spPr>
      </p:pic>
      <p:pic>
        <p:nvPicPr>
          <p:cNvPr id="15" name="Picture 14">
            <a:extLst>
              <a:ext uri="{FF2B5EF4-FFF2-40B4-BE49-F238E27FC236}">
                <a16:creationId xmlns:a16="http://schemas.microsoft.com/office/drawing/2014/main" id="{703CDA7A-3E46-4F19-9285-177AC1EF9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8082" y="3188553"/>
            <a:ext cx="5500781" cy="3167533"/>
          </a:xfrm>
          <a:prstGeom prst="rect">
            <a:avLst/>
          </a:prstGeom>
        </p:spPr>
      </p:pic>
      <p:sp>
        <p:nvSpPr>
          <p:cNvPr id="2" name="Title 1">
            <a:extLst>
              <a:ext uri="{FF2B5EF4-FFF2-40B4-BE49-F238E27FC236}">
                <a16:creationId xmlns:a16="http://schemas.microsoft.com/office/drawing/2014/main" id="{09C5E619-0AAB-43D3-945F-16BB7D65E94E}"/>
              </a:ext>
            </a:extLst>
          </p:cNvPr>
          <p:cNvSpPr>
            <a:spLocks noGrp="1"/>
          </p:cNvSpPr>
          <p:nvPr>
            <p:ph type="title"/>
          </p:nvPr>
        </p:nvSpPr>
        <p:spPr/>
        <p:txBody>
          <a:bodyPr/>
          <a:lstStyle/>
          <a:p>
            <a:r>
              <a:rPr lang="fr-FR" dirty="0"/>
              <a:t>A shift in </a:t>
            </a:r>
            <a:r>
              <a:rPr lang="fr-FR" dirty="0" err="1"/>
              <a:t>meta-community</a:t>
            </a:r>
            <a:r>
              <a:rPr lang="fr-FR" dirty="0"/>
              <a:t> structure</a:t>
            </a:r>
            <a:endParaRPr lang="en-GB" dirty="0"/>
          </a:p>
        </p:txBody>
      </p:sp>
      <p:sp>
        <p:nvSpPr>
          <p:cNvPr id="7" name="Slide Number Placeholder 6">
            <a:extLst>
              <a:ext uri="{FF2B5EF4-FFF2-40B4-BE49-F238E27FC236}">
                <a16:creationId xmlns:a16="http://schemas.microsoft.com/office/drawing/2014/main" id="{A34F9751-2B50-496F-9BB4-48A474A8EECB}"/>
              </a:ext>
            </a:extLst>
          </p:cNvPr>
          <p:cNvSpPr>
            <a:spLocks noGrp="1"/>
          </p:cNvSpPr>
          <p:nvPr>
            <p:ph type="sldNum" sz="quarter" idx="12"/>
          </p:nvPr>
        </p:nvSpPr>
        <p:spPr/>
        <p:txBody>
          <a:bodyPr/>
          <a:lstStyle/>
          <a:p>
            <a:fld id="{34BA187E-3B1D-49CC-A6C2-74DAB6A28C99}" type="slidenum">
              <a:rPr lang="en-GB" smtClean="0"/>
              <a:t>49</a:t>
            </a:fld>
            <a:endParaRPr lang="en-GB"/>
          </a:p>
        </p:txBody>
      </p:sp>
      <p:sp>
        <p:nvSpPr>
          <p:cNvPr id="8" name="Footer Placeholder 7">
            <a:extLst>
              <a:ext uri="{FF2B5EF4-FFF2-40B4-BE49-F238E27FC236}">
                <a16:creationId xmlns:a16="http://schemas.microsoft.com/office/drawing/2014/main" id="{FB0718C5-0D32-4962-AC3E-1C7DFFD51D78}"/>
              </a:ext>
            </a:extLst>
          </p:cNvPr>
          <p:cNvSpPr>
            <a:spLocks noGrp="1"/>
          </p:cNvSpPr>
          <p:nvPr>
            <p:ph type="ftr" sz="quarter" idx="11"/>
          </p:nvPr>
        </p:nvSpPr>
        <p:spPr/>
        <p:txBody>
          <a:bodyPr/>
          <a:lstStyle/>
          <a:p>
            <a:r>
              <a:rPr lang="fr-FR" dirty="0" err="1"/>
              <a:t>Results</a:t>
            </a:r>
            <a:endParaRPr lang="en-GB" dirty="0"/>
          </a:p>
        </p:txBody>
      </p:sp>
      <p:sp>
        <p:nvSpPr>
          <p:cNvPr id="13" name="Content Placeholder 2">
            <a:extLst>
              <a:ext uri="{FF2B5EF4-FFF2-40B4-BE49-F238E27FC236}">
                <a16:creationId xmlns:a16="http://schemas.microsoft.com/office/drawing/2014/main" id="{36778573-FE59-4ED0-B6EB-AD2D5685F904}"/>
              </a:ext>
            </a:extLst>
          </p:cNvPr>
          <p:cNvSpPr>
            <a:spLocks noGrp="1"/>
          </p:cNvSpPr>
          <p:nvPr>
            <p:ph sz="half" idx="1"/>
          </p:nvPr>
        </p:nvSpPr>
        <p:spPr>
          <a:xfrm>
            <a:off x="838200" y="1822439"/>
            <a:ext cx="11011679" cy="673275"/>
          </a:xfrm>
        </p:spPr>
        <p:txBody>
          <a:bodyPr>
            <a:normAutofit/>
          </a:bodyPr>
          <a:lstStyle/>
          <a:p>
            <a:pPr marL="0" indent="0">
              <a:buNone/>
            </a:pPr>
            <a:r>
              <a:rPr lang="fr-FR" dirty="0"/>
              <a:t>More </a:t>
            </a:r>
            <a:r>
              <a:rPr lang="fr-FR" dirty="0" err="1"/>
              <a:t>species</a:t>
            </a:r>
            <a:r>
              <a:rPr lang="fr-FR" dirty="0"/>
              <a:t> </a:t>
            </a:r>
            <a:r>
              <a:rPr lang="fr-FR" dirty="0">
                <a:sym typeface="Wingdings" panose="05000000000000000000" pitchFamily="2" charset="2"/>
              </a:rPr>
              <a:t> </a:t>
            </a:r>
            <a:r>
              <a:rPr lang="fr-FR" dirty="0" err="1">
                <a:sym typeface="Wingdings" panose="05000000000000000000" pitchFamily="2" charset="2"/>
              </a:rPr>
              <a:t>abundance</a:t>
            </a:r>
            <a:r>
              <a:rPr lang="fr-FR" dirty="0">
                <a:sym typeface="Wingdings" panose="05000000000000000000" pitchFamily="2" charset="2"/>
              </a:rPr>
              <a:t> variations but no composition shifts</a:t>
            </a:r>
            <a:endParaRPr lang="fr-FR" dirty="0"/>
          </a:p>
        </p:txBody>
      </p:sp>
      <p:pic>
        <p:nvPicPr>
          <p:cNvPr id="16" name="Picture 15">
            <a:extLst>
              <a:ext uri="{FF2B5EF4-FFF2-40B4-BE49-F238E27FC236}">
                <a16:creationId xmlns:a16="http://schemas.microsoft.com/office/drawing/2014/main" id="{DD4A716F-6B3E-4F49-BA1F-8772245C092A}"/>
              </a:ext>
            </a:extLst>
          </p:cNvPr>
          <p:cNvPicPr>
            <a:picLocks noChangeAspect="1"/>
          </p:cNvPicPr>
          <p:nvPr/>
        </p:nvPicPr>
        <p:blipFill>
          <a:blip r:embed="rId4"/>
          <a:stretch>
            <a:fillRect/>
          </a:stretch>
        </p:blipFill>
        <p:spPr>
          <a:xfrm rot="16200000">
            <a:off x="906126" y="3890677"/>
            <a:ext cx="3260035" cy="1070709"/>
          </a:xfrm>
          <a:prstGeom prst="rect">
            <a:avLst/>
          </a:prstGeom>
        </p:spPr>
      </p:pic>
      <p:sp>
        <p:nvSpPr>
          <p:cNvPr id="19" name="Content Placeholder 2">
            <a:extLst>
              <a:ext uri="{FF2B5EF4-FFF2-40B4-BE49-F238E27FC236}">
                <a16:creationId xmlns:a16="http://schemas.microsoft.com/office/drawing/2014/main" id="{DAF05DCA-1994-4A46-A2DF-F6D8CD1F2F08}"/>
              </a:ext>
            </a:extLst>
          </p:cNvPr>
          <p:cNvSpPr txBox="1">
            <a:spLocks/>
          </p:cNvSpPr>
          <p:nvPr/>
        </p:nvSpPr>
        <p:spPr>
          <a:xfrm>
            <a:off x="7332536" y="2516118"/>
            <a:ext cx="4217656" cy="52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a:t>Community composition for 2 sites</a:t>
            </a:r>
          </a:p>
        </p:txBody>
      </p:sp>
      <p:sp>
        <p:nvSpPr>
          <p:cNvPr id="20" name="TextBox 19">
            <a:extLst>
              <a:ext uri="{FF2B5EF4-FFF2-40B4-BE49-F238E27FC236}">
                <a16:creationId xmlns:a16="http://schemas.microsoft.com/office/drawing/2014/main" id="{8A6CEBD4-A5B3-4734-A38F-1C597C150D1D}"/>
              </a:ext>
            </a:extLst>
          </p:cNvPr>
          <p:cNvSpPr txBox="1"/>
          <p:nvPr/>
        </p:nvSpPr>
        <p:spPr>
          <a:xfrm>
            <a:off x="3450245" y="2869681"/>
            <a:ext cx="1476302" cy="307777"/>
          </a:xfrm>
          <a:prstGeom prst="rect">
            <a:avLst/>
          </a:prstGeom>
          <a:noFill/>
        </p:spPr>
        <p:txBody>
          <a:bodyPr wrap="none" rtlCol="0">
            <a:spAutoFit/>
          </a:bodyPr>
          <a:lstStyle/>
          <a:p>
            <a:r>
              <a:rPr lang="fr-FR" sz="1400" dirty="0" err="1">
                <a:solidFill>
                  <a:schemeClr val="tx1">
                    <a:lumMod val="75000"/>
                    <a:lumOff val="25000"/>
                  </a:schemeClr>
                </a:solidFill>
                <a:latin typeface="Myriad Pro" panose="020B0503030403020204" pitchFamily="34" charset="0"/>
              </a:rPr>
              <a:t>fixed-equilibrium</a:t>
            </a:r>
            <a:endParaRPr lang="en-GB" sz="1400" dirty="0">
              <a:solidFill>
                <a:schemeClr val="tx1">
                  <a:lumMod val="75000"/>
                  <a:lumOff val="25000"/>
                </a:schemeClr>
              </a:solidFill>
              <a:latin typeface="Myriad Pro" panose="020B0503030403020204" pitchFamily="34" charset="0"/>
            </a:endParaRPr>
          </a:p>
        </p:txBody>
      </p:sp>
      <p:sp>
        <p:nvSpPr>
          <p:cNvPr id="22" name="TextBox 21">
            <a:extLst>
              <a:ext uri="{FF2B5EF4-FFF2-40B4-BE49-F238E27FC236}">
                <a16:creationId xmlns:a16="http://schemas.microsoft.com/office/drawing/2014/main" id="{BCD91DA1-8405-4C71-B178-4153DB2B3C58}"/>
              </a:ext>
            </a:extLst>
          </p:cNvPr>
          <p:cNvSpPr txBox="1"/>
          <p:nvPr/>
        </p:nvSpPr>
        <p:spPr>
          <a:xfrm>
            <a:off x="8988187" y="2968130"/>
            <a:ext cx="1476302" cy="307777"/>
          </a:xfrm>
          <a:prstGeom prst="rect">
            <a:avLst/>
          </a:prstGeom>
          <a:noFill/>
        </p:spPr>
        <p:txBody>
          <a:bodyPr wrap="none" rtlCol="0">
            <a:spAutoFit/>
          </a:bodyPr>
          <a:lstStyle/>
          <a:p>
            <a:r>
              <a:rPr lang="fr-FR" sz="1400" dirty="0" err="1">
                <a:solidFill>
                  <a:schemeClr val="tx1">
                    <a:lumMod val="75000"/>
                    <a:lumOff val="25000"/>
                  </a:schemeClr>
                </a:solidFill>
                <a:latin typeface="Myriad Pro" panose="020B0503030403020204" pitchFamily="34" charset="0"/>
              </a:rPr>
              <a:t>fixed-equilibrium</a:t>
            </a:r>
            <a:endParaRPr lang="en-GB" sz="1400" dirty="0">
              <a:solidFill>
                <a:schemeClr val="tx1">
                  <a:lumMod val="75000"/>
                  <a:lumOff val="25000"/>
                </a:schemeClr>
              </a:solidFill>
              <a:latin typeface="Myriad Pro" panose="020B0503030403020204" pitchFamily="34" charset="0"/>
            </a:endParaRPr>
          </a:p>
        </p:txBody>
      </p:sp>
      <p:sp>
        <p:nvSpPr>
          <p:cNvPr id="23" name="TextBox 22">
            <a:extLst>
              <a:ext uri="{FF2B5EF4-FFF2-40B4-BE49-F238E27FC236}">
                <a16:creationId xmlns:a16="http://schemas.microsoft.com/office/drawing/2014/main" id="{3448C717-103F-4D5E-AC3D-4E3BC9B2A2CC}"/>
              </a:ext>
            </a:extLst>
          </p:cNvPr>
          <p:cNvSpPr txBox="1"/>
          <p:nvPr/>
        </p:nvSpPr>
        <p:spPr>
          <a:xfrm>
            <a:off x="7541335" y="2968130"/>
            <a:ext cx="1021433" cy="307777"/>
          </a:xfrm>
          <a:prstGeom prst="rect">
            <a:avLst/>
          </a:prstGeom>
          <a:noFill/>
        </p:spPr>
        <p:txBody>
          <a:bodyPr wrap="none" rtlCol="0">
            <a:spAutoFit/>
          </a:bodyPr>
          <a:lstStyle/>
          <a:p>
            <a:r>
              <a:rPr lang="fr-FR" sz="1400" dirty="0">
                <a:solidFill>
                  <a:schemeClr val="tx1">
                    <a:lumMod val="75000"/>
                    <a:lumOff val="25000"/>
                  </a:schemeClr>
                </a:solidFill>
                <a:latin typeface="Myriad Pro" panose="020B0503030403020204" pitchFamily="34" charset="0"/>
              </a:rPr>
              <a:t>non plastic</a:t>
            </a:r>
            <a:endParaRPr lang="en-GB" sz="1400" dirty="0">
              <a:solidFill>
                <a:schemeClr val="tx1">
                  <a:lumMod val="75000"/>
                  <a:lumOff val="25000"/>
                </a:schemeClr>
              </a:solidFill>
              <a:latin typeface="Myriad Pro" panose="020B0503030403020204" pitchFamily="34" charset="0"/>
            </a:endParaRPr>
          </a:p>
        </p:txBody>
      </p:sp>
      <p:sp>
        <p:nvSpPr>
          <p:cNvPr id="24" name="TextBox 23">
            <a:extLst>
              <a:ext uri="{FF2B5EF4-FFF2-40B4-BE49-F238E27FC236}">
                <a16:creationId xmlns:a16="http://schemas.microsoft.com/office/drawing/2014/main" id="{33BCC4CF-2B72-4FDC-AC41-60C6D50DA722}"/>
              </a:ext>
            </a:extLst>
          </p:cNvPr>
          <p:cNvSpPr txBox="1"/>
          <p:nvPr/>
        </p:nvSpPr>
        <p:spPr>
          <a:xfrm>
            <a:off x="1216794" y="2880776"/>
            <a:ext cx="1021433" cy="307777"/>
          </a:xfrm>
          <a:prstGeom prst="rect">
            <a:avLst/>
          </a:prstGeom>
          <a:noFill/>
        </p:spPr>
        <p:txBody>
          <a:bodyPr wrap="none" rtlCol="0">
            <a:spAutoFit/>
          </a:bodyPr>
          <a:lstStyle/>
          <a:p>
            <a:r>
              <a:rPr lang="fr-FR" sz="1400" dirty="0">
                <a:solidFill>
                  <a:schemeClr val="tx1">
                    <a:lumMod val="75000"/>
                    <a:lumOff val="25000"/>
                  </a:schemeClr>
                </a:solidFill>
                <a:latin typeface="Myriad Pro" panose="020B0503030403020204" pitchFamily="34" charset="0"/>
              </a:rPr>
              <a:t>non plastic</a:t>
            </a:r>
            <a:endParaRPr lang="en-GB" sz="1400" dirty="0">
              <a:solidFill>
                <a:schemeClr val="tx1">
                  <a:lumMod val="75000"/>
                  <a:lumOff val="25000"/>
                </a:schemeClr>
              </a:solidFill>
              <a:latin typeface="Myriad Pro" panose="020B0503030403020204" pitchFamily="34" charset="0"/>
            </a:endParaRPr>
          </a:p>
        </p:txBody>
      </p:sp>
      <p:sp>
        <p:nvSpPr>
          <p:cNvPr id="17" name="Oval 16">
            <a:extLst>
              <a:ext uri="{FF2B5EF4-FFF2-40B4-BE49-F238E27FC236}">
                <a16:creationId xmlns:a16="http://schemas.microsoft.com/office/drawing/2014/main" id="{864C2993-C609-4646-B9E8-81DD110932A7}"/>
              </a:ext>
            </a:extLst>
          </p:cNvPr>
          <p:cNvSpPr/>
          <p:nvPr/>
        </p:nvSpPr>
        <p:spPr>
          <a:xfrm>
            <a:off x="1213435" y="3922179"/>
            <a:ext cx="336589" cy="335902"/>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75000"/>
                    <a:lumOff val="25000"/>
                  </a:schemeClr>
                </a:solidFill>
              </a:rPr>
              <a:t>1</a:t>
            </a:r>
            <a:endParaRPr lang="en-GB" dirty="0">
              <a:solidFill>
                <a:schemeClr val="tx1">
                  <a:lumMod val="75000"/>
                  <a:lumOff val="25000"/>
                </a:schemeClr>
              </a:solidFill>
            </a:endParaRPr>
          </a:p>
        </p:txBody>
      </p:sp>
      <p:sp>
        <p:nvSpPr>
          <p:cNvPr id="21" name="Oval 20">
            <a:extLst>
              <a:ext uri="{FF2B5EF4-FFF2-40B4-BE49-F238E27FC236}">
                <a16:creationId xmlns:a16="http://schemas.microsoft.com/office/drawing/2014/main" id="{A4E083AB-5A0E-4DBC-9EA3-888366DB5EC0}"/>
              </a:ext>
            </a:extLst>
          </p:cNvPr>
          <p:cNvSpPr/>
          <p:nvPr/>
        </p:nvSpPr>
        <p:spPr>
          <a:xfrm>
            <a:off x="1206351" y="4823756"/>
            <a:ext cx="336589" cy="335902"/>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75000"/>
                    <a:lumOff val="25000"/>
                  </a:schemeClr>
                </a:solidFill>
              </a:rPr>
              <a:t>2</a:t>
            </a:r>
            <a:endParaRPr lang="en-GB" dirty="0">
              <a:solidFill>
                <a:schemeClr val="tx1">
                  <a:lumMod val="75000"/>
                  <a:lumOff val="25000"/>
                </a:schemeClr>
              </a:solidFill>
            </a:endParaRPr>
          </a:p>
        </p:txBody>
      </p:sp>
    </p:spTree>
    <p:extLst>
      <p:ext uri="{BB962C8B-B14F-4D97-AF65-F5344CB8AC3E}">
        <p14:creationId xmlns:p14="http://schemas.microsoft.com/office/powerpoint/2010/main" val="566655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470-20B4-41F9-AE4C-2E0D6209DAC1}"/>
              </a:ext>
            </a:extLst>
          </p:cNvPr>
          <p:cNvSpPr>
            <a:spLocks noGrp="1"/>
          </p:cNvSpPr>
          <p:nvPr>
            <p:ph type="title"/>
          </p:nvPr>
        </p:nvSpPr>
        <p:spPr/>
        <p:txBody>
          <a:bodyPr/>
          <a:lstStyle/>
          <a:p>
            <a:r>
              <a:rPr lang="fr-FR" dirty="0" err="1"/>
              <a:t>Assessing</a:t>
            </a:r>
            <a:r>
              <a:rPr lang="fr-FR" dirty="0"/>
              <a:t> </a:t>
            </a:r>
            <a:r>
              <a:rPr lang="fr-FR" dirty="0" err="1"/>
              <a:t>grassland</a:t>
            </a:r>
            <a:r>
              <a:rPr lang="fr-FR" dirty="0"/>
              <a:t> </a:t>
            </a:r>
            <a:r>
              <a:rPr lang="fr-FR" dirty="0" err="1"/>
              <a:t>ecosystem</a:t>
            </a:r>
            <a:r>
              <a:rPr lang="fr-FR" dirty="0"/>
              <a:t> services</a:t>
            </a:r>
            <a:endParaRPr lang="en-GB" dirty="0"/>
          </a:p>
        </p:txBody>
      </p:sp>
      <p:sp>
        <p:nvSpPr>
          <p:cNvPr id="16" name="Rectangle 15">
            <a:extLst>
              <a:ext uri="{FF2B5EF4-FFF2-40B4-BE49-F238E27FC236}">
                <a16:creationId xmlns:a16="http://schemas.microsoft.com/office/drawing/2014/main" id="{F357D50B-11DB-4882-9DBE-522286BB5AD2}"/>
              </a:ext>
            </a:extLst>
          </p:cNvPr>
          <p:cNvSpPr/>
          <p:nvPr/>
        </p:nvSpPr>
        <p:spPr>
          <a:xfrm>
            <a:off x="10031953" y="2259895"/>
            <a:ext cx="1147109" cy="430887"/>
          </a:xfrm>
          <a:prstGeom prst="rect">
            <a:avLst/>
          </a:prstGeom>
        </p:spPr>
        <p:txBody>
          <a:bodyPr wrap="none">
            <a:spAutoFit/>
          </a:bodyPr>
          <a:lstStyle/>
          <a:p>
            <a:r>
              <a:rPr lang="en-GB" sz="2200" dirty="0">
                <a:latin typeface="Myriad Pro" panose="020B0503030403020204" pitchFamily="34" charset="0"/>
              </a:rPr>
              <a:t>Services</a:t>
            </a:r>
          </a:p>
        </p:txBody>
      </p:sp>
      <p:sp>
        <p:nvSpPr>
          <p:cNvPr id="18" name="Rectangle 17">
            <a:extLst>
              <a:ext uri="{FF2B5EF4-FFF2-40B4-BE49-F238E27FC236}">
                <a16:creationId xmlns:a16="http://schemas.microsoft.com/office/drawing/2014/main" id="{964DA092-684C-44E7-A840-7413C805F236}"/>
              </a:ext>
            </a:extLst>
          </p:cNvPr>
          <p:cNvSpPr/>
          <p:nvPr/>
        </p:nvSpPr>
        <p:spPr>
          <a:xfrm>
            <a:off x="6540734" y="2259895"/>
            <a:ext cx="2388283" cy="430887"/>
          </a:xfrm>
          <a:prstGeom prst="rect">
            <a:avLst/>
          </a:prstGeom>
        </p:spPr>
        <p:txBody>
          <a:bodyPr wrap="none">
            <a:spAutoFit/>
          </a:bodyPr>
          <a:lstStyle/>
          <a:p>
            <a:pPr algn="ctr"/>
            <a:r>
              <a:rPr lang="en-GB" sz="2200" dirty="0">
                <a:latin typeface="Myriad Pro" panose="020B0503030403020204" pitchFamily="34" charset="0"/>
              </a:rPr>
              <a:t>Summary statistics</a:t>
            </a:r>
          </a:p>
        </p:txBody>
      </p:sp>
      <p:sp>
        <p:nvSpPr>
          <p:cNvPr id="19" name="Rectangle 18">
            <a:extLst>
              <a:ext uri="{FF2B5EF4-FFF2-40B4-BE49-F238E27FC236}">
                <a16:creationId xmlns:a16="http://schemas.microsoft.com/office/drawing/2014/main" id="{80A561FE-671A-45E7-8BBC-E0D297754690}"/>
              </a:ext>
            </a:extLst>
          </p:cNvPr>
          <p:cNvSpPr/>
          <p:nvPr/>
        </p:nvSpPr>
        <p:spPr>
          <a:xfrm>
            <a:off x="3891951" y="2259895"/>
            <a:ext cx="1578766" cy="769441"/>
          </a:xfrm>
          <a:prstGeom prst="rect">
            <a:avLst/>
          </a:prstGeom>
        </p:spPr>
        <p:txBody>
          <a:bodyPr wrap="none">
            <a:spAutoFit/>
          </a:bodyPr>
          <a:lstStyle/>
          <a:p>
            <a:pPr algn="ctr"/>
            <a:r>
              <a:rPr lang="en-GB" sz="2200" dirty="0">
                <a:latin typeface="Myriad Pro" panose="020B0503030403020204" pitchFamily="34" charset="0"/>
              </a:rPr>
              <a:t>Community</a:t>
            </a:r>
          </a:p>
          <a:p>
            <a:pPr algn="ctr"/>
            <a:r>
              <a:rPr lang="fr-FR" sz="2200" dirty="0">
                <a:latin typeface="Myriad Pro" panose="020B0503030403020204" pitchFamily="34" charset="0"/>
              </a:rPr>
              <a:t>s</a:t>
            </a:r>
            <a:r>
              <a:rPr lang="en-GB" sz="2200" dirty="0" err="1">
                <a:latin typeface="Myriad Pro" panose="020B0503030403020204" pitchFamily="34" charset="0"/>
              </a:rPr>
              <a:t>tructure</a:t>
            </a:r>
            <a:endParaRPr lang="en-GB" sz="2200" dirty="0">
              <a:latin typeface="Myriad Pro" panose="020B0503030403020204" pitchFamily="34" charset="0"/>
            </a:endParaRPr>
          </a:p>
        </p:txBody>
      </p:sp>
      <p:pic>
        <p:nvPicPr>
          <p:cNvPr id="20" name="Picture 19">
            <a:extLst>
              <a:ext uri="{FF2B5EF4-FFF2-40B4-BE49-F238E27FC236}">
                <a16:creationId xmlns:a16="http://schemas.microsoft.com/office/drawing/2014/main" id="{A8BF520F-89A9-4F9D-A70E-90EB023E104A}"/>
              </a:ext>
            </a:extLst>
          </p:cNvPr>
          <p:cNvPicPr>
            <a:picLocks noChangeAspect="1"/>
          </p:cNvPicPr>
          <p:nvPr/>
        </p:nvPicPr>
        <p:blipFill>
          <a:blip r:embed="rId2"/>
          <a:stretch>
            <a:fillRect/>
          </a:stretch>
        </p:blipFill>
        <p:spPr>
          <a:xfrm>
            <a:off x="3397931" y="3681741"/>
            <a:ext cx="2566807" cy="1729409"/>
          </a:xfrm>
          <a:prstGeom prst="rect">
            <a:avLst/>
          </a:prstGeom>
        </p:spPr>
      </p:pic>
      <p:sp>
        <p:nvSpPr>
          <p:cNvPr id="31" name="Rectangle 30">
            <a:extLst>
              <a:ext uri="{FF2B5EF4-FFF2-40B4-BE49-F238E27FC236}">
                <a16:creationId xmlns:a16="http://schemas.microsoft.com/office/drawing/2014/main" id="{EBAAA987-853F-4A6A-9A36-D2510FE1271B}"/>
              </a:ext>
            </a:extLst>
          </p:cNvPr>
          <p:cNvSpPr/>
          <p:nvPr/>
        </p:nvSpPr>
        <p:spPr>
          <a:xfrm>
            <a:off x="1121917" y="2259895"/>
            <a:ext cx="1011752" cy="430887"/>
          </a:xfrm>
          <a:prstGeom prst="rect">
            <a:avLst/>
          </a:prstGeom>
        </p:spPr>
        <p:txBody>
          <a:bodyPr wrap="none">
            <a:spAutoFit/>
          </a:bodyPr>
          <a:lstStyle/>
          <a:p>
            <a:r>
              <a:rPr lang="en-GB" sz="2200" dirty="0">
                <a:latin typeface="Myriad Pro" panose="020B0503030403020204" pitchFamily="34" charset="0"/>
              </a:rPr>
              <a:t>Drivers</a:t>
            </a:r>
          </a:p>
        </p:txBody>
      </p:sp>
      <p:cxnSp>
        <p:nvCxnSpPr>
          <p:cNvPr id="38" name="Straight Arrow Connector 37">
            <a:extLst>
              <a:ext uri="{FF2B5EF4-FFF2-40B4-BE49-F238E27FC236}">
                <a16:creationId xmlns:a16="http://schemas.microsoft.com/office/drawing/2014/main" id="{AE82DB92-89BF-4346-8332-9AD87498C20A}"/>
              </a:ext>
            </a:extLst>
          </p:cNvPr>
          <p:cNvCxnSpPr>
            <a:cxnSpLocks/>
          </p:cNvCxnSpPr>
          <p:nvPr/>
        </p:nvCxnSpPr>
        <p:spPr>
          <a:xfrm>
            <a:off x="5701085" y="2489253"/>
            <a:ext cx="66791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00BDD6F-E854-4198-9C59-457E638F4C08}"/>
              </a:ext>
            </a:extLst>
          </p:cNvPr>
          <p:cNvCxnSpPr>
            <a:cxnSpLocks/>
          </p:cNvCxnSpPr>
          <p:nvPr/>
        </p:nvCxnSpPr>
        <p:spPr>
          <a:xfrm>
            <a:off x="9016779" y="2489253"/>
            <a:ext cx="810364"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274F7FA-3BC5-4125-8773-E01DEFD30F93}"/>
              </a:ext>
            </a:extLst>
          </p:cNvPr>
          <p:cNvPicPr>
            <a:picLocks noChangeAspect="1"/>
          </p:cNvPicPr>
          <p:nvPr/>
        </p:nvPicPr>
        <p:blipFill>
          <a:blip r:embed="rId3"/>
          <a:stretch>
            <a:fillRect/>
          </a:stretch>
        </p:blipFill>
        <p:spPr>
          <a:xfrm>
            <a:off x="874411" y="3107278"/>
            <a:ext cx="1506763" cy="2532644"/>
          </a:xfrm>
          <a:prstGeom prst="rect">
            <a:avLst/>
          </a:prstGeom>
        </p:spPr>
      </p:pic>
      <p:sp>
        <p:nvSpPr>
          <p:cNvPr id="13" name="Slide Number Placeholder 12">
            <a:extLst>
              <a:ext uri="{FF2B5EF4-FFF2-40B4-BE49-F238E27FC236}">
                <a16:creationId xmlns:a16="http://schemas.microsoft.com/office/drawing/2014/main" id="{EEB95A1C-7772-4C29-AF34-CB37AB37205C}"/>
              </a:ext>
            </a:extLst>
          </p:cNvPr>
          <p:cNvSpPr>
            <a:spLocks noGrp="1"/>
          </p:cNvSpPr>
          <p:nvPr>
            <p:ph type="sldNum" sz="quarter" idx="12"/>
          </p:nvPr>
        </p:nvSpPr>
        <p:spPr/>
        <p:txBody>
          <a:bodyPr/>
          <a:lstStyle/>
          <a:p>
            <a:fld id="{34BA187E-3B1D-49CC-A6C2-74DAB6A28C99}" type="slidenum">
              <a:rPr lang="en-GB" smtClean="0"/>
              <a:t>5</a:t>
            </a:fld>
            <a:endParaRPr lang="en-GB"/>
          </a:p>
        </p:txBody>
      </p:sp>
      <p:sp>
        <p:nvSpPr>
          <p:cNvPr id="14" name="Footer Placeholder 13">
            <a:extLst>
              <a:ext uri="{FF2B5EF4-FFF2-40B4-BE49-F238E27FC236}">
                <a16:creationId xmlns:a16="http://schemas.microsoft.com/office/drawing/2014/main" id="{88A1FE69-75EA-4B93-BB0C-44C9F68A02D7}"/>
              </a:ext>
            </a:extLst>
          </p:cNvPr>
          <p:cNvSpPr>
            <a:spLocks noGrp="1"/>
          </p:cNvSpPr>
          <p:nvPr>
            <p:ph type="ftr" sz="quarter" idx="11"/>
          </p:nvPr>
        </p:nvSpPr>
        <p:spPr/>
        <p:txBody>
          <a:bodyPr/>
          <a:lstStyle/>
          <a:p>
            <a:r>
              <a:rPr lang="fr-FR" dirty="0"/>
              <a:t>Introduction</a:t>
            </a:r>
            <a:endParaRPr lang="en-GB" dirty="0"/>
          </a:p>
        </p:txBody>
      </p:sp>
      <p:cxnSp>
        <p:nvCxnSpPr>
          <p:cNvPr id="17" name="Straight Arrow Connector 16">
            <a:extLst>
              <a:ext uri="{FF2B5EF4-FFF2-40B4-BE49-F238E27FC236}">
                <a16:creationId xmlns:a16="http://schemas.microsoft.com/office/drawing/2014/main" id="{3EE536C9-938E-4F84-810C-436114E4297B}"/>
              </a:ext>
            </a:extLst>
          </p:cNvPr>
          <p:cNvCxnSpPr>
            <a:cxnSpLocks/>
          </p:cNvCxnSpPr>
          <p:nvPr/>
        </p:nvCxnSpPr>
        <p:spPr>
          <a:xfrm>
            <a:off x="2561645" y="2505650"/>
            <a:ext cx="66791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646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B9D7-DC19-4BC2-9A80-43E7AAD0BCE0}"/>
              </a:ext>
            </a:extLst>
          </p:cNvPr>
          <p:cNvSpPr>
            <a:spLocks noGrp="1"/>
          </p:cNvSpPr>
          <p:nvPr>
            <p:ph type="title"/>
          </p:nvPr>
        </p:nvSpPr>
        <p:spPr/>
        <p:txBody>
          <a:bodyPr/>
          <a:lstStyle/>
          <a:p>
            <a:r>
              <a:rPr lang="fr-FR" dirty="0" err="1"/>
              <a:t>Results</a:t>
            </a:r>
            <a:r>
              <a:rPr lang="fr-FR" dirty="0"/>
              <a:t> </a:t>
            </a:r>
            <a:r>
              <a:rPr lang="fr-FR" dirty="0" err="1"/>
              <a:t>summary</a:t>
            </a:r>
            <a:endParaRPr lang="en-GB" dirty="0"/>
          </a:p>
        </p:txBody>
      </p:sp>
      <p:sp>
        <p:nvSpPr>
          <p:cNvPr id="3" name="Content Placeholder 2">
            <a:extLst>
              <a:ext uri="{FF2B5EF4-FFF2-40B4-BE49-F238E27FC236}">
                <a16:creationId xmlns:a16="http://schemas.microsoft.com/office/drawing/2014/main" id="{EDE46C6A-232E-4102-A30B-3868F92F3EEE}"/>
              </a:ext>
            </a:extLst>
          </p:cNvPr>
          <p:cNvSpPr>
            <a:spLocks noGrp="1"/>
          </p:cNvSpPr>
          <p:nvPr>
            <p:ph sz="half" idx="1"/>
          </p:nvPr>
        </p:nvSpPr>
        <p:spPr>
          <a:xfrm>
            <a:off x="838200" y="1825625"/>
            <a:ext cx="5181600" cy="4351338"/>
          </a:xfrm>
        </p:spPr>
        <p:txBody>
          <a:bodyPr/>
          <a:lstStyle/>
          <a:p>
            <a:pPr marL="0" indent="0">
              <a:buNone/>
            </a:pPr>
            <a:r>
              <a:rPr lang="fr-FR" dirty="0"/>
              <a:t>Niche </a:t>
            </a:r>
            <a:r>
              <a:rPr lang="fr-FR" dirty="0" err="1"/>
              <a:t>widening</a:t>
            </a:r>
            <a:endParaRPr lang="fr-FR" dirty="0"/>
          </a:p>
          <a:p>
            <a:endParaRPr lang="fr-FR" sz="3200" dirty="0"/>
          </a:p>
          <a:p>
            <a:pPr marL="0" indent="0">
              <a:buNone/>
            </a:pPr>
            <a:r>
              <a:rPr lang="fr-FR" sz="1000" dirty="0"/>
              <a:t> </a:t>
            </a:r>
          </a:p>
          <a:p>
            <a:pPr marL="0" indent="0">
              <a:buNone/>
            </a:pPr>
            <a:endParaRPr lang="fr-FR" sz="3200" dirty="0"/>
          </a:p>
          <a:p>
            <a:pPr marL="0" indent="0">
              <a:buNone/>
            </a:pPr>
            <a:r>
              <a:rPr lang="fr-FR" dirty="0" err="1"/>
              <a:t>Assymetric</a:t>
            </a:r>
            <a:r>
              <a:rPr lang="fr-FR" dirty="0"/>
              <a:t> gain in </a:t>
            </a:r>
            <a:r>
              <a:rPr lang="fr-FR" dirty="0" err="1"/>
              <a:t>favour</a:t>
            </a:r>
            <a:r>
              <a:rPr lang="fr-FR" dirty="0"/>
              <a:t> of </a:t>
            </a:r>
            <a:r>
              <a:rPr lang="fr-FR" dirty="0" err="1"/>
              <a:t>exploitative</a:t>
            </a:r>
            <a:r>
              <a:rPr lang="fr-FR" dirty="0"/>
              <a:t> </a:t>
            </a:r>
            <a:r>
              <a:rPr lang="fr-FR" dirty="0" err="1"/>
              <a:t>species</a:t>
            </a:r>
            <a:r>
              <a:rPr lang="fr-FR" dirty="0"/>
              <a:t> = loose of </a:t>
            </a:r>
            <a:r>
              <a:rPr lang="fr-FR" dirty="0" err="1"/>
              <a:t>sensitivity</a:t>
            </a:r>
            <a:r>
              <a:rPr lang="fr-FR" dirty="0"/>
              <a:t> to </a:t>
            </a:r>
            <a:r>
              <a:rPr lang="fr-FR" dirty="0" err="1"/>
              <a:t>resource</a:t>
            </a:r>
            <a:r>
              <a:rPr lang="fr-FR" dirty="0"/>
              <a:t> </a:t>
            </a:r>
            <a:r>
              <a:rPr lang="fr-FR" dirty="0" err="1"/>
              <a:t>variability</a:t>
            </a:r>
            <a:endParaRPr lang="en-GB" dirty="0"/>
          </a:p>
        </p:txBody>
      </p:sp>
      <p:sp>
        <p:nvSpPr>
          <p:cNvPr id="4" name="Content Placeholder 3">
            <a:extLst>
              <a:ext uri="{FF2B5EF4-FFF2-40B4-BE49-F238E27FC236}">
                <a16:creationId xmlns:a16="http://schemas.microsoft.com/office/drawing/2014/main" id="{8F1BD1FF-6A6D-4CA5-9D91-944C7F06EEBA}"/>
              </a:ext>
            </a:extLst>
          </p:cNvPr>
          <p:cNvSpPr>
            <a:spLocks noGrp="1"/>
          </p:cNvSpPr>
          <p:nvPr>
            <p:ph sz="half" idx="2"/>
          </p:nvPr>
        </p:nvSpPr>
        <p:spPr>
          <a:xfrm>
            <a:off x="6108019" y="1825625"/>
            <a:ext cx="5674405" cy="4351338"/>
          </a:xfrm>
        </p:spPr>
        <p:txBody>
          <a:bodyPr/>
          <a:lstStyle/>
          <a:p>
            <a:pPr marL="0" indent="0">
              <a:buNone/>
            </a:pPr>
            <a:r>
              <a:rPr lang="fr-FR" dirty="0"/>
              <a:t>Niche </a:t>
            </a:r>
            <a:r>
              <a:rPr lang="fr-FR" dirty="0" err="1"/>
              <a:t>widening</a:t>
            </a:r>
            <a:r>
              <a:rPr lang="fr-FR" dirty="0"/>
              <a:t> &gt; </a:t>
            </a:r>
            <a:r>
              <a:rPr lang="fr-FR" dirty="0" err="1"/>
              <a:t>asymmetric</a:t>
            </a:r>
            <a:r>
              <a:rPr lang="fr-FR" dirty="0"/>
              <a:t> gain</a:t>
            </a:r>
          </a:p>
          <a:p>
            <a:endParaRPr lang="fr-FR" dirty="0"/>
          </a:p>
          <a:p>
            <a:endParaRPr lang="fr-FR" dirty="0"/>
          </a:p>
          <a:p>
            <a:endParaRPr lang="fr-FR" dirty="0"/>
          </a:p>
          <a:p>
            <a:pPr marL="0" indent="0">
              <a:buNone/>
            </a:pPr>
            <a:r>
              <a:rPr lang="fr-FR" dirty="0" err="1"/>
              <a:t>Plasticity</a:t>
            </a:r>
            <a:r>
              <a:rPr lang="fr-FR" dirty="0"/>
              <a:t> </a:t>
            </a:r>
            <a:r>
              <a:rPr lang="fr-FR" dirty="0" err="1"/>
              <a:t>alters</a:t>
            </a:r>
            <a:r>
              <a:rPr lang="fr-FR" dirty="0"/>
              <a:t> </a:t>
            </a:r>
            <a:r>
              <a:rPr lang="fr-FR" dirty="0" err="1"/>
              <a:t>meta-community</a:t>
            </a:r>
            <a:r>
              <a:rPr lang="fr-FR" dirty="0"/>
              <a:t> structure</a:t>
            </a:r>
            <a:endParaRPr lang="en-GB" dirty="0"/>
          </a:p>
        </p:txBody>
      </p:sp>
      <p:sp>
        <p:nvSpPr>
          <p:cNvPr id="5" name="Slide Number Placeholder 4">
            <a:extLst>
              <a:ext uri="{FF2B5EF4-FFF2-40B4-BE49-F238E27FC236}">
                <a16:creationId xmlns:a16="http://schemas.microsoft.com/office/drawing/2014/main" id="{86CA2B8B-45C2-431F-A5A1-C8710333E23D}"/>
              </a:ext>
            </a:extLst>
          </p:cNvPr>
          <p:cNvSpPr>
            <a:spLocks noGrp="1"/>
          </p:cNvSpPr>
          <p:nvPr>
            <p:ph type="sldNum" sz="quarter" idx="12"/>
          </p:nvPr>
        </p:nvSpPr>
        <p:spPr/>
        <p:txBody>
          <a:bodyPr/>
          <a:lstStyle/>
          <a:p>
            <a:fld id="{34BA187E-3B1D-49CC-A6C2-74DAB6A28C99}" type="slidenum">
              <a:rPr lang="en-GB" smtClean="0"/>
              <a:t>50</a:t>
            </a:fld>
            <a:endParaRPr lang="en-GB"/>
          </a:p>
        </p:txBody>
      </p:sp>
      <p:sp>
        <p:nvSpPr>
          <p:cNvPr id="6" name="Footer Placeholder 5">
            <a:extLst>
              <a:ext uri="{FF2B5EF4-FFF2-40B4-BE49-F238E27FC236}">
                <a16:creationId xmlns:a16="http://schemas.microsoft.com/office/drawing/2014/main" id="{E9CDE4A8-9A7B-44B3-A5A5-315FA93D74E5}"/>
              </a:ext>
            </a:extLst>
          </p:cNvPr>
          <p:cNvSpPr>
            <a:spLocks noGrp="1"/>
          </p:cNvSpPr>
          <p:nvPr>
            <p:ph type="ftr" sz="quarter" idx="11"/>
          </p:nvPr>
        </p:nvSpPr>
        <p:spPr/>
        <p:txBody>
          <a:bodyPr/>
          <a:lstStyle/>
          <a:p>
            <a:r>
              <a:rPr lang="fr-FR" dirty="0" err="1"/>
              <a:t>Results</a:t>
            </a:r>
            <a:endParaRPr lang="en-GB" dirty="0"/>
          </a:p>
        </p:txBody>
      </p:sp>
      <p:pic>
        <p:nvPicPr>
          <p:cNvPr id="7" name="Picture 6">
            <a:extLst>
              <a:ext uri="{FF2B5EF4-FFF2-40B4-BE49-F238E27FC236}">
                <a16:creationId xmlns:a16="http://schemas.microsoft.com/office/drawing/2014/main" id="{61B6E67A-20BF-465C-B812-CAD6322E02CA}"/>
              </a:ext>
            </a:extLst>
          </p:cNvPr>
          <p:cNvPicPr>
            <a:picLocks noChangeAspect="1"/>
          </p:cNvPicPr>
          <p:nvPr/>
        </p:nvPicPr>
        <p:blipFill>
          <a:blip r:embed="rId2"/>
          <a:stretch>
            <a:fillRect/>
          </a:stretch>
        </p:blipFill>
        <p:spPr>
          <a:xfrm>
            <a:off x="1966658" y="2482836"/>
            <a:ext cx="2924684" cy="744432"/>
          </a:xfrm>
          <a:prstGeom prst="rect">
            <a:avLst/>
          </a:prstGeom>
        </p:spPr>
      </p:pic>
      <p:pic>
        <p:nvPicPr>
          <p:cNvPr id="8" name="Picture 7">
            <a:extLst>
              <a:ext uri="{FF2B5EF4-FFF2-40B4-BE49-F238E27FC236}">
                <a16:creationId xmlns:a16="http://schemas.microsoft.com/office/drawing/2014/main" id="{DD576A22-7C1A-4CCD-AF9D-48C30883DC0D}"/>
              </a:ext>
            </a:extLst>
          </p:cNvPr>
          <p:cNvPicPr>
            <a:picLocks noChangeAspect="1"/>
          </p:cNvPicPr>
          <p:nvPr/>
        </p:nvPicPr>
        <p:blipFill>
          <a:blip r:embed="rId3"/>
          <a:stretch>
            <a:fillRect/>
          </a:stretch>
        </p:blipFill>
        <p:spPr>
          <a:xfrm>
            <a:off x="2051008" y="5186695"/>
            <a:ext cx="2755984" cy="858722"/>
          </a:xfrm>
          <a:prstGeom prst="rect">
            <a:avLst/>
          </a:prstGeom>
        </p:spPr>
      </p:pic>
      <p:pic>
        <p:nvPicPr>
          <p:cNvPr id="9" name="Picture 8">
            <a:extLst>
              <a:ext uri="{FF2B5EF4-FFF2-40B4-BE49-F238E27FC236}">
                <a16:creationId xmlns:a16="http://schemas.microsoft.com/office/drawing/2014/main" id="{E4104E3C-2F13-4E21-B7AA-BC11CB1732A6}"/>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0421" t="26451" b="8884"/>
          <a:stretch/>
        </p:blipFill>
        <p:spPr>
          <a:xfrm>
            <a:off x="8153400" y="2361330"/>
            <a:ext cx="1475993" cy="1317625"/>
          </a:xfrm>
          <a:prstGeom prst="rect">
            <a:avLst/>
          </a:prstGeom>
        </p:spPr>
      </p:pic>
      <p:pic>
        <p:nvPicPr>
          <p:cNvPr id="12" name="Picture 11">
            <a:extLst>
              <a:ext uri="{FF2B5EF4-FFF2-40B4-BE49-F238E27FC236}">
                <a16:creationId xmlns:a16="http://schemas.microsoft.com/office/drawing/2014/main" id="{4EB94FBE-71E6-42FE-A9ED-2FD609387FF9}"/>
              </a:ext>
            </a:extLst>
          </p:cNvPr>
          <p:cNvPicPr>
            <a:picLocks noChangeAspect="1"/>
          </p:cNvPicPr>
          <p:nvPr/>
        </p:nvPicPr>
        <p:blipFill>
          <a:blip r:embed="rId5"/>
          <a:stretch>
            <a:fillRect/>
          </a:stretch>
        </p:blipFill>
        <p:spPr>
          <a:xfrm>
            <a:off x="7346458" y="4893845"/>
            <a:ext cx="3421794" cy="1182761"/>
          </a:xfrm>
          <a:prstGeom prst="rect">
            <a:avLst/>
          </a:prstGeom>
        </p:spPr>
      </p:pic>
      <p:sp>
        <p:nvSpPr>
          <p:cNvPr id="13" name="TextBox 12">
            <a:extLst>
              <a:ext uri="{FF2B5EF4-FFF2-40B4-BE49-F238E27FC236}">
                <a16:creationId xmlns:a16="http://schemas.microsoft.com/office/drawing/2014/main" id="{AB9EF90D-47BD-4FA5-93BD-E4471C03AA35}"/>
              </a:ext>
            </a:extLst>
          </p:cNvPr>
          <p:cNvSpPr txBox="1"/>
          <p:nvPr/>
        </p:nvSpPr>
        <p:spPr>
          <a:xfrm>
            <a:off x="2588450" y="3371178"/>
            <a:ext cx="1681101" cy="307777"/>
          </a:xfrm>
          <a:prstGeom prst="rect">
            <a:avLst/>
          </a:prstGeom>
          <a:noFill/>
        </p:spPr>
        <p:txBody>
          <a:bodyPr wrap="none" rtlCol="0">
            <a:spAutoFit/>
          </a:bodyPr>
          <a:lstStyle/>
          <a:p>
            <a:r>
              <a:rPr lang="fr-FR" sz="1400" dirty="0" err="1">
                <a:solidFill>
                  <a:schemeClr val="tx1">
                    <a:lumMod val="75000"/>
                    <a:lumOff val="25000"/>
                  </a:schemeClr>
                </a:solidFill>
                <a:latin typeface="Myriad Pro" panose="020B0503030403020204" pitchFamily="34" charset="0"/>
              </a:rPr>
              <a:t>Availability</a:t>
            </a:r>
            <a:r>
              <a:rPr lang="fr-FR" sz="1400" dirty="0">
                <a:solidFill>
                  <a:schemeClr val="tx1">
                    <a:lumMod val="75000"/>
                    <a:lumOff val="25000"/>
                  </a:schemeClr>
                </a:solidFill>
                <a:latin typeface="Myriad Pro" panose="020B0503030403020204" pitchFamily="34" charset="0"/>
              </a:rPr>
              <a:t> gradient</a:t>
            </a:r>
            <a:endParaRPr lang="en-GB" sz="1400" dirty="0">
              <a:solidFill>
                <a:schemeClr val="tx1">
                  <a:lumMod val="75000"/>
                  <a:lumOff val="25000"/>
                </a:schemeClr>
              </a:solidFill>
              <a:latin typeface="Myriad Pro" panose="020B0503030403020204" pitchFamily="34" charset="0"/>
            </a:endParaRPr>
          </a:p>
        </p:txBody>
      </p:sp>
      <p:sp>
        <p:nvSpPr>
          <p:cNvPr id="14" name="TextBox 13">
            <a:extLst>
              <a:ext uri="{FF2B5EF4-FFF2-40B4-BE49-F238E27FC236}">
                <a16:creationId xmlns:a16="http://schemas.microsoft.com/office/drawing/2014/main" id="{2F90EEB2-B2CD-437C-8042-D75C9CA6471E}"/>
              </a:ext>
            </a:extLst>
          </p:cNvPr>
          <p:cNvSpPr txBox="1"/>
          <p:nvPr/>
        </p:nvSpPr>
        <p:spPr>
          <a:xfrm>
            <a:off x="2628877" y="6158011"/>
            <a:ext cx="1600246" cy="307777"/>
          </a:xfrm>
          <a:prstGeom prst="rect">
            <a:avLst/>
          </a:prstGeom>
          <a:noFill/>
        </p:spPr>
        <p:txBody>
          <a:bodyPr wrap="none" rtlCol="0">
            <a:spAutoFit/>
          </a:bodyPr>
          <a:lstStyle/>
          <a:p>
            <a:r>
              <a:rPr lang="fr-FR" sz="1400" dirty="0" err="1">
                <a:solidFill>
                  <a:schemeClr val="tx1">
                    <a:lumMod val="75000"/>
                    <a:lumOff val="25000"/>
                  </a:schemeClr>
                </a:solidFill>
                <a:latin typeface="Myriad Pro" panose="020B0503030403020204" pitchFamily="34" charset="0"/>
              </a:rPr>
              <a:t>Variability</a:t>
            </a:r>
            <a:r>
              <a:rPr lang="fr-FR" sz="1400" dirty="0">
                <a:solidFill>
                  <a:schemeClr val="tx1">
                    <a:lumMod val="75000"/>
                    <a:lumOff val="25000"/>
                  </a:schemeClr>
                </a:solidFill>
                <a:latin typeface="Myriad Pro" panose="020B0503030403020204" pitchFamily="34" charset="0"/>
              </a:rPr>
              <a:t> gradient</a:t>
            </a:r>
            <a:endParaRPr lang="en-GB" sz="1400" dirty="0">
              <a:solidFill>
                <a:schemeClr val="tx1">
                  <a:lumMod val="75000"/>
                  <a:lumOff val="25000"/>
                </a:schemeClr>
              </a:solidFill>
              <a:latin typeface="Myriad Pro" panose="020B0503030403020204" pitchFamily="34" charset="0"/>
            </a:endParaRPr>
          </a:p>
        </p:txBody>
      </p:sp>
    </p:spTree>
    <p:extLst>
      <p:ext uri="{BB962C8B-B14F-4D97-AF65-F5344CB8AC3E}">
        <p14:creationId xmlns:p14="http://schemas.microsoft.com/office/powerpoint/2010/main" val="8406761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80FF8E-A9A0-4596-B485-61146C6D6990}"/>
              </a:ext>
            </a:extLst>
          </p:cNvPr>
          <p:cNvPicPr>
            <a:picLocks noChangeAspect="1"/>
          </p:cNvPicPr>
          <p:nvPr/>
        </p:nvPicPr>
        <p:blipFill rotWithShape="1">
          <a:blip r:embed="rId2">
            <a:extLst>
              <a:ext uri="{28A0092B-C50C-407E-A947-70E740481C1C}">
                <a14:useLocalDpi xmlns:a14="http://schemas.microsoft.com/office/drawing/2010/main" val="0"/>
              </a:ext>
            </a:extLst>
          </a:blip>
          <a:srcRect l="16665" t="1476" r="42907" b="1476"/>
          <a:stretch/>
        </p:blipFill>
        <p:spPr>
          <a:xfrm>
            <a:off x="154717" y="152218"/>
            <a:ext cx="4102045" cy="6553563"/>
          </a:xfrm>
          <a:prstGeom prst="rect">
            <a:avLst/>
          </a:prstGeom>
        </p:spPr>
      </p:pic>
      <p:sp>
        <p:nvSpPr>
          <p:cNvPr id="2" name="Title 1">
            <a:extLst>
              <a:ext uri="{FF2B5EF4-FFF2-40B4-BE49-F238E27FC236}">
                <a16:creationId xmlns:a16="http://schemas.microsoft.com/office/drawing/2014/main" id="{506C0438-2837-4BFC-921F-C3FE12F14C3B}"/>
              </a:ext>
            </a:extLst>
          </p:cNvPr>
          <p:cNvSpPr>
            <a:spLocks noGrp="1"/>
          </p:cNvSpPr>
          <p:nvPr>
            <p:ph type="ctrTitle"/>
          </p:nvPr>
        </p:nvSpPr>
        <p:spPr>
          <a:xfrm>
            <a:off x="5469468" y="1122363"/>
            <a:ext cx="5198532" cy="2488584"/>
          </a:xfrm>
        </p:spPr>
        <p:txBody>
          <a:bodyPr>
            <a:normAutofit/>
          </a:bodyPr>
          <a:lstStyle/>
          <a:p>
            <a:pPr algn="l"/>
            <a:r>
              <a:rPr lang="fr-FR" sz="8000" dirty="0"/>
              <a:t>Discussion</a:t>
            </a:r>
            <a:endParaRPr lang="en-GB" sz="4800" dirty="0"/>
          </a:p>
        </p:txBody>
      </p:sp>
      <p:sp>
        <p:nvSpPr>
          <p:cNvPr id="3" name="Subtitle 2">
            <a:extLst>
              <a:ext uri="{FF2B5EF4-FFF2-40B4-BE49-F238E27FC236}">
                <a16:creationId xmlns:a16="http://schemas.microsoft.com/office/drawing/2014/main" id="{4803D2EF-512A-46F9-A7D3-7DE832C84231}"/>
              </a:ext>
            </a:extLst>
          </p:cNvPr>
          <p:cNvSpPr>
            <a:spLocks noGrp="1"/>
          </p:cNvSpPr>
          <p:nvPr>
            <p:ph type="subTitle" idx="1"/>
          </p:nvPr>
        </p:nvSpPr>
        <p:spPr>
          <a:xfrm>
            <a:off x="5469468" y="3602037"/>
            <a:ext cx="5198531" cy="1725793"/>
          </a:xfrm>
        </p:spPr>
        <p:txBody>
          <a:bodyPr/>
          <a:lstStyle/>
          <a:p>
            <a:r>
              <a:rPr lang="fr-FR" dirty="0"/>
              <a:t>Impact on </a:t>
            </a:r>
            <a:r>
              <a:rPr lang="fr-FR" dirty="0" err="1"/>
              <a:t>community</a:t>
            </a:r>
            <a:r>
              <a:rPr lang="fr-FR" dirty="0"/>
              <a:t> </a:t>
            </a:r>
            <a:r>
              <a:rPr lang="fr-FR" dirty="0" err="1"/>
              <a:t>dynamics</a:t>
            </a:r>
            <a:r>
              <a:rPr lang="fr-FR" dirty="0"/>
              <a:t> and </a:t>
            </a:r>
            <a:r>
              <a:rPr lang="fr-FR" dirty="0" err="1"/>
              <a:t>community</a:t>
            </a:r>
            <a:r>
              <a:rPr lang="fr-FR" dirty="0"/>
              <a:t> </a:t>
            </a:r>
            <a:r>
              <a:rPr lang="fr-FR" dirty="0" err="1"/>
              <a:t>modelling</a:t>
            </a:r>
            <a:endParaRPr lang="en-GB" dirty="0"/>
          </a:p>
        </p:txBody>
      </p:sp>
      <p:sp>
        <p:nvSpPr>
          <p:cNvPr id="7" name="Content Placeholder 3">
            <a:extLst>
              <a:ext uri="{FF2B5EF4-FFF2-40B4-BE49-F238E27FC236}">
                <a16:creationId xmlns:a16="http://schemas.microsoft.com/office/drawing/2014/main" id="{43192E31-6BEC-46FB-AF9F-61B0B33ED853}"/>
              </a:ext>
            </a:extLst>
          </p:cNvPr>
          <p:cNvSpPr txBox="1">
            <a:spLocks/>
          </p:cNvSpPr>
          <p:nvPr/>
        </p:nvSpPr>
        <p:spPr>
          <a:xfrm>
            <a:off x="-1597795" y="1122363"/>
            <a:ext cx="5390862" cy="5054600"/>
          </a:xfrm>
          <a:prstGeom prst="rect">
            <a:avLst/>
          </a:prstGeom>
        </p:spPr>
        <p:txBody>
          <a:bodyPr vert="horz" lIns="91440" tIns="45720" rIns="91440" bIns="0" rtlCol="0" anchor="ctr" anchorCtr="0">
            <a:noAutofit/>
          </a:bodyPr>
          <a:lstStyle>
            <a:lvl1pPr marL="0" indent="0" algn="r" defTabSz="914400" rtl="0" eaLnBrk="1" latinLnBrk="0" hangingPunct="1">
              <a:lnSpc>
                <a:spcPct val="90000"/>
              </a:lnSpc>
              <a:spcBef>
                <a:spcPts val="0"/>
              </a:spcBef>
              <a:buFont typeface="Arial" panose="020B0604020202020204" pitchFamily="34" charset="0"/>
              <a:buNone/>
              <a:defRPr sz="45000" kern="1200">
                <a:solidFill>
                  <a:schemeClr val="tx1">
                    <a:lumMod val="75000"/>
                    <a:lumOff val="25000"/>
                  </a:schemeClr>
                </a:solidFill>
                <a:latin typeface="+mj-lt"/>
                <a:ea typeface="Futura" panose="02020800000000000000" pitchFamily="18" charset="0"/>
                <a:cs typeface="Futura" panose="020208000000000000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chemeClr val="bg1"/>
                </a:solidFill>
              </a:rPr>
              <a:t>4</a:t>
            </a:r>
            <a:endParaRPr lang="en-GB" dirty="0">
              <a:solidFill>
                <a:schemeClr val="bg1"/>
              </a:solidFill>
            </a:endParaRPr>
          </a:p>
        </p:txBody>
      </p:sp>
      <p:sp>
        <p:nvSpPr>
          <p:cNvPr id="4" name="Slide Number Placeholder 3">
            <a:extLst>
              <a:ext uri="{FF2B5EF4-FFF2-40B4-BE49-F238E27FC236}">
                <a16:creationId xmlns:a16="http://schemas.microsoft.com/office/drawing/2014/main" id="{2497C0CB-5139-427B-8C98-78DC0E753E3F}"/>
              </a:ext>
            </a:extLst>
          </p:cNvPr>
          <p:cNvSpPr>
            <a:spLocks noGrp="1"/>
          </p:cNvSpPr>
          <p:nvPr>
            <p:ph type="sldNum" sz="quarter" idx="12"/>
          </p:nvPr>
        </p:nvSpPr>
        <p:spPr/>
        <p:txBody>
          <a:bodyPr/>
          <a:lstStyle/>
          <a:p>
            <a:fld id="{34BA187E-3B1D-49CC-A6C2-74DAB6A28C99}" type="slidenum">
              <a:rPr lang="en-GB" smtClean="0"/>
              <a:t>51</a:t>
            </a:fld>
            <a:endParaRPr lang="en-GB"/>
          </a:p>
        </p:txBody>
      </p:sp>
      <p:sp>
        <p:nvSpPr>
          <p:cNvPr id="5" name="Footer Placeholder 4">
            <a:extLst>
              <a:ext uri="{FF2B5EF4-FFF2-40B4-BE49-F238E27FC236}">
                <a16:creationId xmlns:a16="http://schemas.microsoft.com/office/drawing/2014/main" id="{5CE4218B-72CC-455E-8A2F-ACF496DDE7A5}"/>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2438026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0D8486-4C63-4BC1-9DDE-E850D93ADD26}"/>
              </a:ext>
            </a:extLst>
          </p:cNvPr>
          <p:cNvSpPr>
            <a:spLocks noGrp="1"/>
          </p:cNvSpPr>
          <p:nvPr>
            <p:ph type="title"/>
          </p:nvPr>
        </p:nvSpPr>
        <p:spPr/>
        <p:txBody>
          <a:bodyPr/>
          <a:lstStyle/>
          <a:p>
            <a:r>
              <a:rPr lang="fr-FR" dirty="0"/>
              <a:t>How </a:t>
            </a:r>
            <a:r>
              <a:rPr lang="fr-FR" dirty="0" err="1"/>
              <a:t>plasticity</a:t>
            </a:r>
            <a:r>
              <a:rPr lang="fr-FR" dirty="0"/>
              <a:t> </a:t>
            </a:r>
            <a:r>
              <a:rPr lang="fr-FR" dirty="0" err="1"/>
              <a:t>favours</a:t>
            </a:r>
            <a:r>
              <a:rPr lang="fr-FR" dirty="0"/>
              <a:t> </a:t>
            </a:r>
            <a:r>
              <a:rPr lang="fr-FR" dirty="0" err="1"/>
              <a:t>exploitative</a:t>
            </a:r>
            <a:r>
              <a:rPr lang="fr-FR" dirty="0"/>
              <a:t> </a:t>
            </a:r>
            <a:r>
              <a:rPr lang="fr-FR" dirty="0" err="1"/>
              <a:t>species</a:t>
            </a:r>
            <a:r>
              <a:rPr lang="fr-FR" dirty="0"/>
              <a:t>?</a:t>
            </a:r>
            <a:endParaRPr lang="en-GB" dirty="0"/>
          </a:p>
        </p:txBody>
      </p:sp>
      <p:sp>
        <p:nvSpPr>
          <p:cNvPr id="8" name="Content Placeholder 2">
            <a:extLst>
              <a:ext uri="{FF2B5EF4-FFF2-40B4-BE49-F238E27FC236}">
                <a16:creationId xmlns:a16="http://schemas.microsoft.com/office/drawing/2014/main" id="{9F348B51-FC29-4DF3-A5B7-60A7BD36E8C9}"/>
              </a:ext>
            </a:extLst>
          </p:cNvPr>
          <p:cNvSpPr txBox="1">
            <a:spLocks/>
          </p:cNvSpPr>
          <p:nvPr/>
        </p:nvSpPr>
        <p:spPr>
          <a:xfrm>
            <a:off x="8153400" y="2141539"/>
            <a:ext cx="3733800" cy="39195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t>Exploitive</a:t>
            </a:r>
            <a:r>
              <a:rPr lang="fr-FR" sz="2000" dirty="0"/>
              <a:t>= </a:t>
            </a:r>
            <a:r>
              <a:rPr lang="fr-FR" sz="2000" dirty="0" err="1">
                <a:solidFill>
                  <a:schemeClr val="accent1"/>
                </a:solidFill>
              </a:rPr>
              <a:t>lower</a:t>
            </a:r>
            <a:r>
              <a:rPr lang="fr-FR" sz="2000" dirty="0">
                <a:solidFill>
                  <a:schemeClr val="accent1"/>
                </a:solidFill>
              </a:rPr>
              <a:t> </a:t>
            </a:r>
            <a:r>
              <a:rPr lang="fr-FR" sz="2000" dirty="0" err="1">
                <a:solidFill>
                  <a:schemeClr val="accent1"/>
                </a:solidFill>
              </a:rPr>
              <a:t>efficiency</a:t>
            </a:r>
            <a:r>
              <a:rPr lang="fr-FR" sz="2000" dirty="0"/>
              <a:t>, but </a:t>
            </a:r>
            <a:r>
              <a:rPr lang="fr-FR" sz="2000" dirty="0" err="1"/>
              <a:t>higher</a:t>
            </a:r>
            <a:r>
              <a:rPr lang="fr-FR" sz="2000" dirty="0"/>
              <a:t> </a:t>
            </a:r>
            <a:r>
              <a:rPr lang="fr-FR" sz="2000" dirty="0" err="1"/>
              <a:t>exchagne</a:t>
            </a:r>
            <a:r>
              <a:rPr lang="fr-FR" sz="2000" dirty="0"/>
              <a:t> rate</a:t>
            </a:r>
          </a:p>
          <a:p>
            <a:pPr marL="0" indent="0">
              <a:buFont typeface="Arial" panose="020B0604020202020204" pitchFamily="34" charset="0"/>
              <a:buNone/>
            </a:pPr>
            <a:r>
              <a:rPr lang="fr-FR" sz="2000" dirty="0">
                <a:sym typeface="Wingdings" panose="05000000000000000000" pitchFamily="2" charset="2"/>
              </a:rPr>
              <a:t> </a:t>
            </a:r>
            <a:r>
              <a:rPr lang="fr-FR" sz="2000" dirty="0" err="1">
                <a:solidFill>
                  <a:schemeClr val="accent1"/>
                </a:solidFill>
                <a:sym typeface="Wingdings" panose="05000000000000000000" pitchFamily="2" charset="2"/>
              </a:rPr>
              <a:t>Sensitivity</a:t>
            </a:r>
            <a:r>
              <a:rPr lang="fr-FR" sz="2000" dirty="0">
                <a:sym typeface="Wingdings" panose="05000000000000000000" pitchFamily="2" charset="2"/>
              </a:rPr>
              <a:t> to </a:t>
            </a:r>
            <a:r>
              <a:rPr lang="fr-FR" sz="2000" dirty="0" err="1">
                <a:solidFill>
                  <a:schemeClr val="accent1"/>
                </a:solidFill>
                <a:sym typeface="Wingdings" panose="05000000000000000000" pitchFamily="2" charset="2"/>
              </a:rPr>
              <a:t>unbalance</a:t>
            </a:r>
            <a:r>
              <a:rPr lang="fr-FR" sz="2000" dirty="0">
                <a:sym typeface="Wingdings" panose="05000000000000000000" pitchFamily="2" charset="2"/>
              </a:rPr>
              <a:t> </a:t>
            </a:r>
            <a:r>
              <a:rPr lang="fr-FR" sz="2000" dirty="0" err="1">
                <a:sym typeface="Wingdings" panose="05000000000000000000" pitchFamily="2" charset="2"/>
              </a:rPr>
              <a:t>functioning</a:t>
            </a:r>
            <a:endParaRPr lang="fr-FR" sz="2000" dirty="0"/>
          </a:p>
          <a:p>
            <a:pPr marL="0" indent="0">
              <a:buFont typeface="Arial" panose="020B0604020202020204" pitchFamily="34" charset="0"/>
              <a:buNone/>
            </a:pPr>
            <a:endParaRPr lang="fr-FR" sz="2000" dirty="0"/>
          </a:p>
          <a:p>
            <a:pPr marL="0" indent="0">
              <a:buFont typeface="Arial" panose="020B0604020202020204" pitchFamily="34" charset="0"/>
              <a:buNone/>
            </a:pPr>
            <a:r>
              <a:rPr lang="fr-FR" sz="2000" dirty="0" err="1">
                <a:solidFill>
                  <a:schemeClr val="accent2"/>
                </a:solidFill>
              </a:rPr>
              <a:t>Plasticity</a:t>
            </a:r>
            <a:r>
              <a:rPr lang="fr-FR" sz="2000" dirty="0"/>
              <a:t> </a:t>
            </a:r>
            <a:r>
              <a:rPr lang="fr-FR" sz="2000" dirty="0" err="1"/>
              <a:t>ensures</a:t>
            </a:r>
            <a:r>
              <a:rPr lang="fr-FR" sz="2000" dirty="0"/>
              <a:t> </a:t>
            </a:r>
            <a:r>
              <a:rPr lang="fr-FR" sz="2000" dirty="0">
                <a:solidFill>
                  <a:schemeClr val="accent2"/>
                </a:solidFill>
              </a:rPr>
              <a:t>balance</a:t>
            </a:r>
            <a:r>
              <a:rPr lang="fr-FR" sz="2000" dirty="0"/>
              <a:t> and </a:t>
            </a:r>
            <a:r>
              <a:rPr lang="fr-FR" sz="2000" dirty="0" err="1"/>
              <a:t>negates</a:t>
            </a:r>
            <a:r>
              <a:rPr lang="fr-FR" sz="2000" dirty="0"/>
              <a:t> the </a:t>
            </a:r>
            <a:r>
              <a:rPr lang="fr-FR" sz="2000" dirty="0" err="1"/>
              <a:t>sensitivity</a:t>
            </a:r>
            <a:endParaRPr lang="fr-FR" sz="2000" dirty="0"/>
          </a:p>
        </p:txBody>
      </p:sp>
      <p:sp>
        <p:nvSpPr>
          <p:cNvPr id="4" name="Slide Number Placeholder 3">
            <a:extLst>
              <a:ext uri="{FF2B5EF4-FFF2-40B4-BE49-F238E27FC236}">
                <a16:creationId xmlns:a16="http://schemas.microsoft.com/office/drawing/2014/main" id="{07F9C5EA-4156-4F19-AD95-F5C7CFC9058B}"/>
              </a:ext>
            </a:extLst>
          </p:cNvPr>
          <p:cNvSpPr>
            <a:spLocks noGrp="1"/>
          </p:cNvSpPr>
          <p:nvPr>
            <p:ph type="sldNum" sz="quarter" idx="12"/>
          </p:nvPr>
        </p:nvSpPr>
        <p:spPr/>
        <p:txBody>
          <a:bodyPr/>
          <a:lstStyle/>
          <a:p>
            <a:fld id="{34BA187E-3B1D-49CC-A6C2-74DAB6A28C99}" type="slidenum">
              <a:rPr lang="en-GB" smtClean="0"/>
              <a:t>52</a:t>
            </a:fld>
            <a:endParaRPr lang="en-GB"/>
          </a:p>
        </p:txBody>
      </p:sp>
      <p:sp>
        <p:nvSpPr>
          <p:cNvPr id="10" name="Footer Placeholder 9">
            <a:extLst>
              <a:ext uri="{FF2B5EF4-FFF2-40B4-BE49-F238E27FC236}">
                <a16:creationId xmlns:a16="http://schemas.microsoft.com/office/drawing/2014/main" id="{94CB62AB-DBF3-4111-AB7B-7FCE202B7A3D}"/>
              </a:ext>
            </a:extLst>
          </p:cNvPr>
          <p:cNvSpPr>
            <a:spLocks noGrp="1"/>
          </p:cNvSpPr>
          <p:nvPr>
            <p:ph type="ftr" sz="quarter" idx="11"/>
          </p:nvPr>
        </p:nvSpPr>
        <p:spPr/>
        <p:txBody>
          <a:bodyPr/>
          <a:lstStyle/>
          <a:p>
            <a:r>
              <a:rPr lang="fr-FR" dirty="0"/>
              <a:t>Discussion</a:t>
            </a:r>
            <a:endParaRPr lang="en-GB" dirty="0"/>
          </a:p>
        </p:txBody>
      </p:sp>
      <p:pic>
        <p:nvPicPr>
          <p:cNvPr id="12" name="Picture 11">
            <a:extLst>
              <a:ext uri="{FF2B5EF4-FFF2-40B4-BE49-F238E27FC236}">
                <a16:creationId xmlns:a16="http://schemas.microsoft.com/office/drawing/2014/main" id="{11B73487-FC8C-408B-BFE9-8BE6B41900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84" y="2999887"/>
            <a:ext cx="7231671" cy="3133724"/>
          </a:xfrm>
          <a:prstGeom prst="rect">
            <a:avLst/>
          </a:prstGeom>
        </p:spPr>
      </p:pic>
      <p:sp>
        <p:nvSpPr>
          <p:cNvPr id="2" name="TextBox 1">
            <a:extLst>
              <a:ext uri="{FF2B5EF4-FFF2-40B4-BE49-F238E27FC236}">
                <a16:creationId xmlns:a16="http://schemas.microsoft.com/office/drawing/2014/main" id="{6BFC028C-1F36-4634-A184-CB8F2D147414}"/>
              </a:ext>
            </a:extLst>
          </p:cNvPr>
          <p:cNvSpPr txBox="1"/>
          <p:nvPr/>
        </p:nvSpPr>
        <p:spPr>
          <a:xfrm>
            <a:off x="7927520" y="5008384"/>
            <a:ext cx="3959680" cy="1200329"/>
          </a:xfrm>
          <a:prstGeom prst="rect">
            <a:avLst/>
          </a:prstGeom>
          <a:noFill/>
        </p:spPr>
        <p:txBody>
          <a:bodyPr wrap="square" rtlCol="0">
            <a:spAutoFit/>
          </a:bodyPr>
          <a:lstStyle/>
          <a:p>
            <a:pPr algn="ctr"/>
            <a:r>
              <a:rPr lang="fr-FR" sz="2400" dirty="0" err="1">
                <a:solidFill>
                  <a:schemeClr val="tx1">
                    <a:lumMod val="75000"/>
                    <a:lumOff val="25000"/>
                  </a:schemeClr>
                </a:solidFill>
              </a:rPr>
              <a:t>Plasticity</a:t>
            </a:r>
            <a:r>
              <a:rPr lang="fr-FR" sz="2400" dirty="0">
                <a:solidFill>
                  <a:schemeClr val="tx1">
                    <a:lumMod val="75000"/>
                    <a:lumOff val="25000"/>
                  </a:schemeClr>
                </a:solidFill>
              </a:rPr>
              <a:t> </a:t>
            </a:r>
            <a:r>
              <a:rPr lang="fr-FR" sz="2400" dirty="0" err="1">
                <a:solidFill>
                  <a:schemeClr val="tx1">
                    <a:lumMod val="75000"/>
                    <a:lumOff val="25000"/>
                  </a:schemeClr>
                </a:solidFill>
              </a:rPr>
              <a:t>is</a:t>
            </a:r>
            <a:r>
              <a:rPr lang="fr-FR" sz="2400" dirty="0">
                <a:solidFill>
                  <a:schemeClr val="tx1">
                    <a:lumMod val="75000"/>
                    <a:lumOff val="25000"/>
                  </a:schemeClr>
                </a:solidFill>
              </a:rPr>
              <a:t> a process </a:t>
            </a:r>
            <a:r>
              <a:rPr lang="fr-FR" sz="2400" dirty="0" err="1">
                <a:solidFill>
                  <a:schemeClr val="accent2"/>
                </a:solidFill>
              </a:rPr>
              <a:t>integrated</a:t>
            </a:r>
            <a:r>
              <a:rPr lang="fr-FR" sz="2400" dirty="0">
                <a:solidFill>
                  <a:schemeClr val="tx1">
                    <a:lumMod val="75000"/>
                    <a:lumOff val="25000"/>
                  </a:schemeClr>
                </a:solidFill>
              </a:rPr>
              <a:t> at the </a:t>
            </a:r>
            <a:r>
              <a:rPr lang="fr-FR" sz="2400" dirty="0" err="1">
                <a:solidFill>
                  <a:schemeClr val="tx1">
                    <a:lumMod val="75000"/>
                    <a:lumOff val="25000"/>
                  </a:schemeClr>
                </a:solidFill>
              </a:rPr>
              <a:t>scale</a:t>
            </a:r>
            <a:r>
              <a:rPr lang="fr-FR" sz="2400" dirty="0">
                <a:solidFill>
                  <a:schemeClr val="tx1">
                    <a:lumMod val="75000"/>
                    <a:lumOff val="25000"/>
                  </a:schemeClr>
                </a:solidFill>
              </a:rPr>
              <a:t> of the </a:t>
            </a:r>
            <a:r>
              <a:rPr lang="fr-FR" sz="2400" dirty="0" err="1">
                <a:solidFill>
                  <a:schemeClr val="accent2"/>
                </a:solidFill>
              </a:rPr>
              <a:t>whole</a:t>
            </a:r>
            <a:r>
              <a:rPr lang="fr-FR" sz="2400" dirty="0">
                <a:solidFill>
                  <a:schemeClr val="accent2"/>
                </a:solidFill>
              </a:rPr>
              <a:t> </a:t>
            </a:r>
            <a:r>
              <a:rPr lang="fr-FR" sz="2400" dirty="0" err="1">
                <a:solidFill>
                  <a:schemeClr val="accent2"/>
                </a:solidFill>
              </a:rPr>
              <a:t>individual</a:t>
            </a:r>
            <a:endParaRPr lang="en-GB" sz="2400" dirty="0">
              <a:solidFill>
                <a:schemeClr val="accent2"/>
              </a:solidFill>
            </a:endParaRPr>
          </a:p>
        </p:txBody>
      </p:sp>
      <p:sp>
        <p:nvSpPr>
          <p:cNvPr id="9" name="Content Placeholder 2">
            <a:extLst>
              <a:ext uri="{FF2B5EF4-FFF2-40B4-BE49-F238E27FC236}">
                <a16:creationId xmlns:a16="http://schemas.microsoft.com/office/drawing/2014/main" id="{65A000B6-C9D6-4C77-AFF7-2F60437F0E0A}"/>
              </a:ext>
            </a:extLst>
          </p:cNvPr>
          <p:cNvSpPr txBox="1">
            <a:spLocks/>
          </p:cNvSpPr>
          <p:nvPr/>
        </p:nvSpPr>
        <p:spPr>
          <a:xfrm>
            <a:off x="2275507" y="1995417"/>
            <a:ext cx="4217656" cy="52481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dirty="0"/>
              <a:t>Gain &amp; </a:t>
            </a:r>
            <a:r>
              <a:rPr lang="fr-FR" sz="2000" dirty="0" err="1"/>
              <a:t>costs</a:t>
            </a:r>
            <a:r>
              <a:rPr lang="fr-FR" sz="2000" dirty="0"/>
              <a:t> as a </a:t>
            </a:r>
            <a:r>
              <a:rPr lang="fr-FR" sz="2000" dirty="0" err="1"/>
              <a:t>function</a:t>
            </a:r>
            <a:r>
              <a:rPr lang="fr-FR" sz="2000" dirty="0"/>
              <a:t> of the proportion of active tissues</a:t>
            </a:r>
          </a:p>
        </p:txBody>
      </p:sp>
      <p:sp>
        <p:nvSpPr>
          <p:cNvPr id="11" name="Rectangle 10">
            <a:extLst>
              <a:ext uri="{FF2B5EF4-FFF2-40B4-BE49-F238E27FC236}">
                <a16:creationId xmlns:a16="http://schemas.microsoft.com/office/drawing/2014/main" id="{FCBC3D6A-87D1-49E1-AAE2-C3CA257973A3}"/>
              </a:ext>
            </a:extLst>
          </p:cNvPr>
          <p:cNvSpPr/>
          <p:nvPr/>
        </p:nvSpPr>
        <p:spPr>
          <a:xfrm>
            <a:off x="1754532" y="2630555"/>
            <a:ext cx="2139455" cy="338554"/>
          </a:xfrm>
          <a:prstGeom prst="rect">
            <a:avLst/>
          </a:prstGeom>
          <a:noFill/>
        </p:spPr>
        <p:txBody>
          <a:bodyPr wrap="square">
            <a:spAutoFit/>
          </a:bodyPr>
          <a:lstStyle/>
          <a:p>
            <a:pPr algn="ctr"/>
            <a:r>
              <a:rPr lang="fr-FR" sz="1600" dirty="0">
                <a:solidFill>
                  <a:schemeClr val="tx1">
                    <a:lumMod val="75000"/>
                    <a:lumOff val="25000"/>
                  </a:schemeClr>
                </a:solidFill>
                <a:latin typeface="Myriad Pro" panose="020B0503030403020204" pitchFamily="34" charset="0"/>
              </a:rPr>
              <a:t>High </a:t>
            </a:r>
            <a:r>
              <a:rPr lang="fr-FR" sz="1600" dirty="0" err="1">
                <a:solidFill>
                  <a:schemeClr val="tx1">
                    <a:lumMod val="75000"/>
                    <a:lumOff val="25000"/>
                  </a:schemeClr>
                </a:solidFill>
                <a:latin typeface="Myriad Pro" panose="020B0503030403020204" pitchFamily="34" charset="0"/>
              </a:rPr>
              <a:t>resources</a:t>
            </a:r>
            <a:endParaRPr lang="en-GB" sz="1600" dirty="0">
              <a:solidFill>
                <a:schemeClr val="tx1">
                  <a:lumMod val="75000"/>
                  <a:lumOff val="25000"/>
                </a:schemeClr>
              </a:solidFill>
              <a:latin typeface="Myriad Pro" panose="020B0503030403020204" pitchFamily="34" charset="0"/>
            </a:endParaRPr>
          </a:p>
        </p:txBody>
      </p:sp>
      <p:sp>
        <p:nvSpPr>
          <p:cNvPr id="13" name="Rectangle 12">
            <a:extLst>
              <a:ext uri="{FF2B5EF4-FFF2-40B4-BE49-F238E27FC236}">
                <a16:creationId xmlns:a16="http://schemas.microsoft.com/office/drawing/2014/main" id="{EA789FF5-994F-41F6-A9EC-CF3CFBB04C02}"/>
              </a:ext>
            </a:extLst>
          </p:cNvPr>
          <p:cNvSpPr/>
          <p:nvPr/>
        </p:nvSpPr>
        <p:spPr>
          <a:xfrm>
            <a:off x="5026272" y="2630390"/>
            <a:ext cx="2139455" cy="338554"/>
          </a:xfrm>
          <a:prstGeom prst="rect">
            <a:avLst/>
          </a:prstGeom>
          <a:noFill/>
        </p:spPr>
        <p:txBody>
          <a:bodyPr wrap="square">
            <a:spAutoFit/>
          </a:bodyPr>
          <a:lstStyle/>
          <a:p>
            <a:pPr algn="ctr"/>
            <a:r>
              <a:rPr lang="fr-FR" sz="1600" dirty="0">
                <a:solidFill>
                  <a:schemeClr val="tx1">
                    <a:lumMod val="75000"/>
                    <a:lumOff val="25000"/>
                  </a:schemeClr>
                </a:solidFill>
                <a:latin typeface="Myriad Pro" panose="020B0503030403020204" pitchFamily="34" charset="0"/>
              </a:rPr>
              <a:t>Low </a:t>
            </a:r>
            <a:r>
              <a:rPr lang="fr-FR" sz="1600" dirty="0" err="1">
                <a:solidFill>
                  <a:schemeClr val="tx1">
                    <a:lumMod val="75000"/>
                    <a:lumOff val="25000"/>
                  </a:schemeClr>
                </a:solidFill>
                <a:latin typeface="Myriad Pro" panose="020B0503030403020204" pitchFamily="34" charset="0"/>
              </a:rPr>
              <a:t>resources</a:t>
            </a:r>
            <a:endParaRPr lang="en-GB" sz="1600" dirty="0">
              <a:solidFill>
                <a:schemeClr val="tx1">
                  <a:lumMod val="75000"/>
                  <a:lumOff val="25000"/>
                </a:schemeClr>
              </a:solidFill>
              <a:latin typeface="Myriad Pro" panose="020B0503030403020204" pitchFamily="34" charset="0"/>
            </a:endParaRPr>
          </a:p>
        </p:txBody>
      </p:sp>
    </p:spTree>
    <p:extLst>
      <p:ext uri="{BB962C8B-B14F-4D97-AF65-F5344CB8AC3E}">
        <p14:creationId xmlns:p14="http://schemas.microsoft.com/office/powerpoint/2010/main" val="38532334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E8FD1-6D5B-45A0-801F-67229A67A2F3}"/>
              </a:ext>
            </a:extLst>
          </p:cNvPr>
          <p:cNvSpPr>
            <a:spLocks noGrp="1"/>
          </p:cNvSpPr>
          <p:nvPr>
            <p:ph type="title"/>
          </p:nvPr>
        </p:nvSpPr>
        <p:spPr/>
        <p:txBody>
          <a:bodyPr/>
          <a:lstStyle/>
          <a:p>
            <a:r>
              <a:rPr lang="fr-FR" dirty="0"/>
              <a:t>Transfer to real </a:t>
            </a:r>
            <a:r>
              <a:rPr lang="fr-FR" dirty="0" err="1"/>
              <a:t>systems</a:t>
            </a:r>
            <a:r>
              <a:rPr lang="fr-FR" dirty="0"/>
              <a:t>?</a:t>
            </a:r>
            <a:endParaRPr lang="en-GB" dirty="0"/>
          </a:p>
        </p:txBody>
      </p:sp>
      <p:sp>
        <p:nvSpPr>
          <p:cNvPr id="3" name="Content Placeholder 2">
            <a:extLst>
              <a:ext uri="{FF2B5EF4-FFF2-40B4-BE49-F238E27FC236}">
                <a16:creationId xmlns:a16="http://schemas.microsoft.com/office/drawing/2014/main" id="{8894AF3A-55DD-41C8-87DB-D864BEBC2CFC}"/>
              </a:ext>
            </a:extLst>
          </p:cNvPr>
          <p:cNvSpPr>
            <a:spLocks noGrp="1"/>
          </p:cNvSpPr>
          <p:nvPr>
            <p:ph sz="half" idx="1"/>
          </p:nvPr>
        </p:nvSpPr>
        <p:spPr/>
        <p:txBody>
          <a:bodyPr>
            <a:normAutofit/>
          </a:bodyPr>
          <a:lstStyle/>
          <a:p>
            <a:pPr marL="0" indent="0">
              <a:buNone/>
            </a:pPr>
            <a:r>
              <a:rPr lang="fr-FR" sz="2400" dirty="0"/>
              <a:t>There </a:t>
            </a:r>
            <a:r>
              <a:rPr lang="fr-FR" sz="2400" dirty="0" err="1"/>
              <a:t>is</a:t>
            </a:r>
            <a:r>
              <a:rPr lang="fr-FR" sz="2400" dirty="0"/>
              <a:t> not switch in reality</a:t>
            </a:r>
          </a:p>
          <a:p>
            <a:endParaRPr lang="fr-FR" sz="2400" dirty="0"/>
          </a:p>
          <a:p>
            <a:endParaRPr lang="fr-FR" sz="2400" dirty="0"/>
          </a:p>
          <a:p>
            <a:endParaRPr lang="fr-FR" sz="2400" dirty="0"/>
          </a:p>
          <a:p>
            <a:endParaRPr lang="fr-FR" sz="2400" dirty="0"/>
          </a:p>
          <a:p>
            <a:pPr marL="0" indent="0">
              <a:buNone/>
            </a:pPr>
            <a:r>
              <a:rPr lang="fr-FR" sz="2400" dirty="0"/>
              <a:t>Is </a:t>
            </a:r>
            <a:r>
              <a:rPr lang="fr-FR" sz="2400" dirty="0" err="1"/>
              <a:t>plasticity</a:t>
            </a:r>
            <a:r>
              <a:rPr lang="fr-FR" sz="2400" dirty="0"/>
              <a:t> as important as </a:t>
            </a:r>
            <a:r>
              <a:rPr lang="fr-FR" sz="2400" dirty="0" err="1"/>
              <a:t>it</a:t>
            </a:r>
            <a:r>
              <a:rPr lang="fr-FR" sz="2400" dirty="0"/>
              <a:t> </a:t>
            </a:r>
            <a:r>
              <a:rPr lang="fr-FR" sz="2400" dirty="0" err="1"/>
              <a:t>seems</a:t>
            </a:r>
            <a:r>
              <a:rPr lang="fr-FR" sz="2400" dirty="0"/>
              <a:t> for </a:t>
            </a:r>
            <a:r>
              <a:rPr lang="fr-FR" sz="2400" dirty="0" err="1"/>
              <a:t>diversity</a:t>
            </a:r>
            <a:r>
              <a:rPr lang="fr-FR" sz="2400" dirty="0"/>
              <a:t>?</a:t>
            </a:r>
          </a:p>
          <a:p>
            <a:pPr marL="0" indent="0">
              <a:buNone/>
            </a:pPr>
            <a:r>
              <a:rPr lang="fr-FR" sz="2400" dirty="0">
                <a:sym typeface="Wingdings" panose="05000000000000000000" pitchFamily="2" charset="2"/>
              </a:rPr>
              <a:t>	 </a:t>
            </a:r>
            <a:r>
              <a:rPr lang="fr-FR" sz="2400" dirty="0" err="1">
                <a:sym typeface="Wingdings" panose="05000000000000000000" pitchFamily="2" charset="2"/>
              </a:rPr>
              <a:t>Cost</a:t>
            </a:r>
            <a:r>
              <a:rPr lang="fr-FR" sz="2400" dirty="0">
                <a:sym typeface="Wingdings" panose="05000000000000000000" pitchFamily="2" charset="2"/>
              </a:rPr>
              <a:t> of </a:t>
            </a:r>
            <a:r>
              <a:rPr lang="fr-FR" sz="2400" dirty="0" err="1">
                <a:sym typeface="Wingdings" panose="05000000000000000000" pitchFamily="2" charset="2"/>
              </a:rPr>
              <a:t>plasticity</a:t>
            </a:r>
            <a:endParaRPr lang="fr-FR" sz="2400" dirty="0">
              <a:sym typeface="Wingdings" panose="05000000000000000000" pitchFamily="2" charset="2"/>
            </a:endParaRPr>
          </a:p>
          <a:p>
            <a:pPr marL="0" indent="0">
              <a:buNone/>
            </a:pPr>
            <a:r>
              <a:rPr lang="fr-FR" sz="2400" dirty="0">
                <a:sym typeface="Wingdings" panose="05000000000000000000" pitchFamily="2" charset="2"/>
              </a:rPr>
              <a:t>	 Sampling </a:t>
            </a:r>
            <a:r>
              <a:rPr lang="fr-FR" sz="2400" dirty="0" err="1">
                <a:sym typeface="Wingdings" panose="05000000000000000000" pitchFamily="2" charset="2"/>
              </a:rPr>
              <a:t>effect</a:t>
            </a:r>
            <a:endParaRPr lang="fr-FR" sz="2400" dirty="0"/>
          </a:p>
          <a:p>
            <a:endParaRPr lang="en-GB" sz="2400" dirty="0"/>
          </a:p>
        </p:txBody>
      </p:sp>
      <p:sp>
        <p:nvSpPr>
          <p:cNvPr id="4" name="Content Placeholder 3">
            <a:extLst>
              <a:ext uri="{FF2B5EF4-FFF2-40B4-BE49-F238E27FC236}">
                <a16:creationId xmlns:a16="http://schemas.microsoft.com/office/drawing/2014/main" id="{DDEF8FC5-FB1E-48D3-8B6B-5E41DC984047}"/>
              </a:ext>
            </a:extLst>
          </p:cNvPr>
          <p:cNvSpPr>
            <a:spLocks noGrp="1"/>
          </p:cNvSpPr>
          <p:nvPr>
            <p:ph sz="half" idx="2"/>
          </p:nvPr>
        </p:nvSpPr>
        <p:spPr>
          <a:xfrm>
            <a:off x="6504166" y="1825625"/>
            <a:ext cx="4849633" cy="4351338"/>
          </a:xfrm>
        </p:spPr>
        <p:txBody>
          <a:bodyPr>
            <a:normAutofit/>
          </a:bodyPr>
          <a:lstStyle/>
          <a:p>
            <a:pPr marL="0" indent="0">
              <a:buNone/>
            </a:pPr>
            <a:r>
              <a:rPr lang="fr-FR" sz="2400" dirty="0" err="1"/>
              <a:t>Response</a:t>
            </a:r>
            <a:r>
              <a:rPr lang="fr-FR" sz="2400" dirty="0"/>
              <a:t> to </a:t>
            </a:r>
            <a:r>
              <a:rPr lang="fr-FR" sz="2400" dirty="0" err="1"/>
              <a:t>specific</a:t>
            </a:r>
            <a:r>
              <a:rPr lang="fr-FR" sz="2400" dirty="0"/>
              <a:t> </a:t>
            </a:r>
            <a:r>
              <a:rPr lang="fr-FR" sz="2400" dirty="0" err="1"/>
              <a:t>disturbances</a:t>
            </a:r>
            <a:r>
              <a:rPr lang="fr-FR" sz="2400" dirty="0"/>
              <a:t>:</a:t>
            </a:r>
          </a:p>
          <a:p>
            <a:pPr marL="0" indent="0">
              <a:buNone/>
            </a:pPr>
            <a:r>
              <a:rPr lang="fr-FR" sz="2400" dirty="0"/>
              <a:t>- new niche axis;</a:t>
            </a:r>
          </a:p>
          <a:p>
            <a:pPr marL="0" indent="0">
              <a:buNone/>
            </a:pPr>
            <a:r>
              <a:rPr lang="fr-FR" sz="2400" dirty="0"/>
              <a:t>- </a:t>
            </a:r>
            <a:r>
              <a:rPr lang="fr-FR" sz="2400" dirty="0" err="1"/>
              <a:t>asymmetric</a:t>
            </a:r>
            <a:r>
              <a:rPr lang="fr-FR" sz="2400" dirty="0"/>
              <a:t>;</a:t>
            </a:r>
          </a:p>
          <a:p>
            <a:pPr marL="0" indent="0">
              <a:buNone/>
            </a:pPr>
            <a:endParaRPr lang="en-GB" sz="2400" dirty="0"/>
          </a:p>
        </p:txBody>
      </p:sp>
      <p:sp>
        <p:nvSpPr>
          <p:cNvPr id="5" name="Slide Number Placeholder 4">
            <a:extLst>
              <a:ext uri="{FF2B5EF4-FFF2-40B4-BE49-F238E27FC236}">
                <a16:creationId xmlns:a16="http://schemas.microsoft.com/office/drawing/2014/main" id="{EA816641-553E-4758-827F-A803AD22E730}"/>
              </a:ext>
            </a:extLst>
          </p:cNvPr>
          <p:cNvSpPr>
            <a:spLocks noGrp="1"/>
          </p:cNvSpPr>
          <p:nvPr>
            <p:ph type="sldNum" sz="quarter" idx="12"/>
          </p:nvPr>
        </p:nvSpPr>
        <p:spPr/>
        <p:txBody>
          <a:bodyPr/>
          <a:lstStyle/>
          <a:p>
            <a:fld id="{34BA187E-3B1D-49CC-A6C2-74DAB6A28C99}" type="slidenum">
              <a:rPr lang="en-GB" smtClean="0"/>
              <a:t>53</a:t>
            </a:fld>
            <a:endParaRPr lang="en-GB"/>
          </a:p>
        </p:txBody>
      </p:sp>
      <p:sp>
        <p:nvSpPr>
          <p:cNvPr id="6" name="Footer Placeholder 5">
            <a:extLst>
              <a:ext uri="{FF2B5EF4-FFF2-40B4-BE49-F238E27FC236}">
                <a16:creationId xmlns:a16="http://schemas.microsoft.com/office/drawing/2014/main" id="{A77253C2-4E61-419F-BE9F-1857F483B6F8}"/>
              </a:ext>
            </a:extLst>
          </p:cNvPr>
          <p:cNvSpPr>
            <a:spLocks noGrp="1"/>
          </p:cNvSpPr>
          <p:nvPr>
            <p:ph type="ftr" sz="quarter" idx="11"/>
          </p:nvPr>
        </p:nvSpPr>
        <p:spPr/>
        <p:txBody>
          <a:bodyPr/>
          <a:lstStyle/>
          <a:p>
            <a:r>
              <a:rPr lang="fr-FR" dirty="0"/>
              <a:t>Discussion</a:t>
            </a:r>
            <a:endParaRPr lang="en-GB" dirty="0"/>
          </a:p>
        </p:txBody>
      </p:sp>
      <p:pic>
        <p:nvPicPr>
          <p:cNvPr id="18" name="Picture 17">
            <a:extLst>
              <a:ext uri="{FF2B5EF4-FFF2-40B4-BE49-F238E27FC236}">
                <a16:creationId xmlns:a16="http://schemas.microsoft.com/office/drawing/2014/main" id="{FB1EE4E3-AA87-4152-91F6-C68F559BE68B}"/>
              </a:ext>
            </a:extLst>
          </p:cNvPr>
          <p:cNvPicPr>
            <a:picLocks noChangeAspect="1"/>
          </p:cNvPicPr>
          <p:nvPr/>
        </p:nvPicPr>
        <p:blipFill>
          <a:blip r:embed="rId2"/>
          <a:stretch>
            <a:fillRect/>
          </a:stretch>
        </p:blipFill>
        <p:spPr>
          <a:xfrm>
            <a:off x="1181639" y="2404567"/>
            <a:ext cx="2013750" cy="1496250"/>
          </a:xfrm>
          <a:prstGeom prst="rect">
            <a:avLst/>
          </a:prstGeom>
        </p:spPr>
      </p:pic>
      <p:pic>
        <p:nvPicPr>
          <p:cNvPr id="19" name="Picture 18">
            <a:extLst>
              <a:ext uri="{FF2B5EF4-FFF2-40B4-BE49-F238E27FC236}">
                <a16:creationId xmlns:a16="http://schemas.microsoft.com/office/drawing/2014/main" id="{5DEA03B4-D584-42AF-8E90-18D301765C00}"/>
              </a:ext>
            </a:extLst>
          </p:cNvPr>
          <p:cNvPicPr>
            <a:picLocks noChangeAspect="1"/>
          </p:cNvPicPr>
          <p:nvPr/>
        </p:nvPicPr>
        <p:blipFill>
          <a:blip r:embed="rId3"/>
          <a:stretch>
            <a:fillRect/>
          </a:stretch>
        </p:blipFill>
        <p:spPr>
          <a:xfrm>
            <a:off x="3889736" y="2404567"/>
            <a:ext cx="2013750" cy="1642500"/>
          </a:xfrm>
          <a:prstGeom prst="rect">
            <a:avLst/>
          </a:prstGeom>
        </p:spPr>
      </p:pic>
      <p:pic>
        <p:nvPicPr>
          <p:cNvPr id="21" name="Picture 20">
            <a:extLst>
              <a:ext uri="{FF2B5EF4-FFF2-40B4-BE49-F238E27FC236}">
                <a16:creationId xmlns:a16="http://schemas.microsoft.com/office/drawing/2014/main" id="{B9723CC5-0B09-4781-A70A-98E08C6C6245}"/>
              </a:ext>
            </a:extLst>
          </p:cNvPr>
          <p:cNvPicPr>
            <a:picLocks noChangeAspect="1"/>
          </p:cNvPicPr>
          <p:nvPr/>
        </p:nvPicPr>
        <p:blipFill rotWithShape="1">
          <a:blip r:embed="rId4">
            <a:extLst>
              <a:ext uri="{28A0092B-C50C-407E-A947-70E740481C1C}">
                <a14:useLocalDpi xmlns:a14="http://schemas.microsoft.com/office/drawing/2010/main" val="0"/>
              </a:ext>
            </a:extLst>
          </a:blip>
          <a:srcRect l="1324" r="15334" b="4957"/>
          <a:stretch/>
        </p:blipFill>
        <p:spPr>
          <a:xfrm>
            <a:off x="7049810" y="3425844"/>
            <a:ext cx="3810424" cy="2886056"/>
          </a:xfrm>
          <a:prstGeom prst="rect">
            <a:avLst/>
          </a:prstGeom>
        </p:spPr>
      </p:pic>
      <p:sp>
        <p:nvSpPr>
          <p:cNvPr id="10" name="Rectangle 9">
            <a:extLst>
              <a:ext uri="{FF2B5EF4-FFF2-40B4-BE49-F238E27FC236}">
                <a16:creationId xmlns:a16="http://schemas.microsoft.com/office/drawing/2014/main" id="{943C6C99-88DE-4CD6-98F2-504CA1F64C07}"/>
              </a:ext>
            </a:extLst>
          </p:cNvPr>
          <p:cNvSpPr/>
          <p:nvPr/>
        </p:nvSpPr>
        <p:spPr>
          <a:xfrm>
            <a:off x="8955022" y="2925921"/>
            <a:ext cx="2240049" cy="400110"/>
          </a:xfrm>
          <a:prstGeom prst="rect">
            <a:avLst/>
          </a:prstGeom>
          <a:noFill/>
        </p:spPr>
        <p:txBody>
          <a:bodyPr wrap="square">
            <a:spAutoFit/>
          </a:bodyPr>
          <a:lstStyle/>
          <a:p>
            <a:r>
              <a:rPr lang="fr-FR" sz="2000" dirty="0">
                <a:solidFill>
                  <a:schemeClr val="bg1">
                    <a:lumMod val="75000"/>
                  </a:schemeClr>
                </a:solidFill>
              </a:rPr>
              <a:t>Frost &amp; </a:t>
            </a:r>
            <a:r>
              <a:rPr lang="fr-FR" sz="2000" dirty="0" err="1">
                <a:solidFill>
                  <a:schemeClr val="bg1">
                    <a:lumMod val="75000"/>
                  </a:schemeClr>
                </a:solidFill>
              </a:rPr>
              <a:t>grazing</a:t>
            </a:r>
            <a:endParaRPr lang="en-GB" sz="2000" dirty="0">
              <a:solidFill>
                <a:schemeClr val="bg1">
                  <a:lumMod val="75000"/>
                </a:schemeClr>
              </a:solidFill>
            </a:endParaRPr>
          </a:p>
        </p:txBody>
      </p:sp>
    </p:spTree>
    <p:extLst>
      <p:ext uri="{BB962C8B-B14F-4D97-AF65-F5344CB8AC3E}">
        <p14:creationId xmlns:p14="http://schemas.microsoft.com/office/powerpoint/2010/main" val="1023441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9F4D-68BA-4301-8281-CB805B2016D0}"/>
              </a:ext>
            </a:extLst>
          </p:cNvPr>
          <p:cNvSpPr>
            <a:spLocks noGrp="1"/>
          </p:cNvSpPr>
          <p:nvPr>
            <p:ph type="title"/>
          </p:nvPr>
        </p:nvSpPr>
        <p:spPr>
          <a:xfrm>
            <a:off x="838200" y="365125"/>
            <a:ext cx="6461097" cy="1325563"/>
          </a:xfrm>
        </p:spPr>
        <p:txBody>
          <a:bodyPr/>
          <a:lstStyle/>
          <a:p>
            <a:r>
              <a:rPr lang="fr-FR" dirty="0"/>
              <a:t>Dialogue </a:t>
            </a:r>
            <a:r>
              <a:rPr lang="fr-FR" dirty="0" err="1"/>
              <a:t>between</a:t>
            </a:r>
            <a:r>
              <a:rPr lang="fr-FR" dirty="0"/>
              <a:t> </a:t>
            </a:r>
            <a:r>
              <a:rPr lang="fr-FR" dirty="0" err="1"/>
              <a:t>models</a:t>
            </a:r>
            <a:r>
              <a:rPr lang="fr-FR" dirty="0"/>
              <a:t> &amp; </a:t>
            </a:r>
            <a:r>
              <a:rPr lang="fr-FR" dirty="0" err="1"/>
              <a:t>empirical</a:t>
            </a:r>
            <a:r>
              <a:rPr lang="fr-FR" dirty="0"/>
              <a:t> </a:t>
            </a:r>
            <a:r>
              <a:rPr lang="fr-FR" dirty="0" err="1"/>
              <a:t>experiments</a:t>
            </a:r>
            <a:endParaRPr lang="en-GB" dirty="0"/>
          </a:p>
        </p:txBody>
      </p:sp>
      <p:sp>
        <p:nvSpPr>
          <p:cNvPr id="4" name="Content Placeholder 3">
            <a:extLst>
              <a:ext uri="{FF2B5EF4-FFF2-40B4-BE49-F238E27FC236}">
                <a16:creationId xmlns:a16="http://schemas.microsoft.com/office/drawing/2014/main" id="{0F1BB0F7-F7C7-40A8-B002-39D9515BE972}"/>
              </a:ext>
            </a:extLst>
          </p:cNvPr>
          <p:cNvSpPr>
            <a:spLocks noGrp="1"/>
          </p:cNvSpPr>
          <p:nvPr>
            <p:ph sz="half" idx="2"/>
          </p:nvPr>
        </p:nvSpPr>
        <p:spPr>
          <a:xfrm>
            <a:off x="5526833" y="2123537"/>
            <a:ext cx="6167534" cy="4268448"/>
          </a:xfrm>
        </p:spPr>
        <p:txBody>
          <a:bodyPr>
            <a:normAutofit/>
          </a:bodyPr>
          <a:lstStyle/>
          <a:p>
            <a:pPr marL="0" indent="0">
              <a:buNone/>
            </a:pPr>
            <a:endParaRPr lang="fr-FR" dirty="0">
              <a:sym typeface="Wingdings" panose="05000000000000000000" pitchFamily="2" charset="2"/>
            </a:endParaRPr>
          </a:p>
          <a:p>
            <a:pPr marL="0" indent="0">
              <a:buNone/>
            </a:pPr>
            <a:endParaRPr lang="fr-FR" dirty="0"/>
          </a:p>
        </p:txBody>
      </p:sp>
      <p:pic>
        <p:nvPicPr>
          <p:cNvPr id="5" name="Picture 2" descr="C:\Users\clement.viguier\Documents\These\2014-2015\Prod\Images\Figures\Kichenin_altitude-gradient-traits.PNG">
            <a:extLst>
              <a:ext uri="{FF2B5EF4-FFF2-40B4-BE49-F238E27FC236}">
                <a16:creationId xmlns:a16="http://schemas.microsoft.com/office/drawing/2014/main" id="{A6B32BD2-96E6-47CB-BD6A-13A1C39B20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67" t="1870" r="34266" b="50969"/>
          <a:stretch/>
        </p:blipFill>
        <p:spPr bwMode="auto">
          <a:xfrm>
            <a:off x="7518931" y="2087902"/>
            <a:ext cx="4314440" cy="4268448"/>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B459D975-F742-4259-9016-272254B421E2}"/>
              </a:ext>
            </a:extLst>
          </p:cNvPr>
          <p:cNvSpPr>
            <a:spLocks noGrp="1"/>
          </p:cNvSpPr>
          <p:nvPr>
            <p:ph type="sldNum" sz="quarter" idx="12"/>
          </p:nvPr>
        </p:nvSpPr>
        <p:spPr/>
        <p:txBody>
          <a:bodyPr/>
          <a:lstStyle/>
          <a:p>
            <a:fld id="{34BA187E-3B1D-49CC-A6C2-74DAB6A28C99}" type="slidenum">
              <a:rPr lang="en-GB" smtClean="0"/>
              <a:t>54</a:t>
            </a:fld>
            <a:endParaRPr lang="en-GB"/>
          </a:p>
        </p:txBody>
      </p:sp>
      <p:sp>
        <p:nvSpPr>
          <p:cNvPr id="9" name="Footer Placeholder 8">
            <a:extLst>
              <a:ext uri="{FF2B5EF4-FFF2-40B4-BE49-F238E27FC236}">
                <a16:creationId xmlns:a16="http://schemas.microsoft.com/office/drawing/2014/main" id="{1B450C5D-4E01-4D63-B5F8-C6923E3E164C}"/>
              </a:ext>
            </a:extLst>
          </p:cNvPr>
          <p:cNvSpPr>
            <a:spLocks noGrp="1"/>
          </p:cNvSpPr>
          <p:nvPr>
            <p:ph type="ftr" sz="quarter" idx="11"/>
          </p:nvPr>
        </p:nvSpPr>
        <p:spPr/>
        <p:txBody>
          <a:bodyPr/>
          <a:lstStyle/>
          <a:p>
            <a:r>
              <a:rPr lang="fr-FR" dirty="0"/>
              <a:t>Discussion</a:t>
            </a:r>
            <a:endParaRPr lang="en-GB" dirty="0"/>
          </a:p>
        </p:txBody>
      </p:sp>
      <p:sp>
        <p:nvSpPr>
          <p:cNvPr id="7" name="Content Placeholder 2">
            <a:extLst>
              <a:ext uri="{FF2B5EF4-FFF2-40B4-BE49-F238E27FC236}">
                <a16:creationId xmlns:a16="http://schemas.microsoft.com/office/drawing/2014/main" id="{47DB9446-8133-4C8E-9E4E-D4F67C8671E7}"/>
              </a:ext>
            </a:extLst>
          </p:cNvPr>
          <p:cNvSpPr>
            <a:spLocks noGrp="1"/>
          </p:cNvSpPr>
          <p:nvPr>
            <p:ph sz="half" idx="1"/>
          </p:nvPr>
        </p:nvSpPr>
        <p:spPr>
          <a:xfrm>
            <a:off x="497633" y="2187574"/>
            <a:ext cx="3083767" cy="4168776"/>
          </a:xfrm>
        </p:spPr>
        <p:txBody>
          <a:bodyPr>
            <a:normAutofit/>
          </a:bodyPr>
          <a:lstStyle/>
          <a:p>
            <a:pPr marL="0" indent="0" algn="ctr">
              <a:buNone/>
            </a:pPr>
            <a:r>
              <a:rPr lang="fr-FR" dirty="0"/>
              <a:t>MODEL</a:t>
            </a:r>
          </a:p>
          <a:p>
            <a:pPr marL="0" indent="0">
              <a:buNone/>
            </a:pPr>
            <a:r>
              <a:rPr lang="fr-FR" dirty="0" err="1"/>
              <a:t>Plasticity</a:t>
            </a:r>
            <a:r>
              <a:rPr lang="fr-FR" dirty="0"/>
              <a:t> as a </a:t>
            </a:r>
            <a:r>
              <a:rPr lang="fr-FR" dirty="0" err="1"/>
              <a:t>structuring</a:t>
            </a:r>
            <a:r>
              <a:rPr lang="fr-FR" dirty="0"/>
              <a:t> process</a:t>
            </a:r>
          </a:p>
          <a:p>
            <a:endParaRPr lang="fr-FR" dirty="0"/>
          </a:p>
          <a:p>
            <a:pPr marL="0" indent="0">
              <a:buNone/>
            </a:pPr>
            <a:r>
              <a:rPr lang="fr-FR" dirty="0" err="1"/>
              <a:t>Experiment</a:t>
            </a:r>
            <a:r>
              <a:rPr lang="fr-FR" dirty="0"/>
              <a:t> </a:t>
            </a:r>
            <a:r>
              <a:rPr lang="fr-FR" dirty="0" err="1"/>
              <a:t>with</a:t>
            </a:r>
            <a:r>
              <a:rPr lang="fr-FR" dirty="0"/>
              <a:t> multiple scenarios</a:t>
            </a:r>
          </a:p>
          <a:p>
            <a:pPr marL="0" indent="0">
              <a:buNone/>
            </a:pPr>
            <a:endParaRPr lang="fr-FR" dirty="0"/>
          </a:p>
          <a:p>
            <a:pPr marL="0" indent="0">
              <a:buNone/>
            </a:pPr>
            <a:r>
              <a:rPr lang="fr-FR" dirty="0" err="1"/>
              <a:t>Plasticity</a:t>
            </a:r>
            <a:r>
              <a:rPr lang="fr-FR" dirty="0"/>
              <a:t> as a trait</a:t>
            </a:r>
            <a:endParaRPr lang="en-GB" dirty="0"/>
          </a:p>
        </p:txBody>
      </p:sp>
      <p:sp>
        <p:nvSpPr>
          <p:cNvPr id="10" name="Content Placeholder 2">
            <a:extLst>
              <a:ext uri="{FF2B5EF4-FFF2-40B4-BE49-F238E27FC236}">
                <a16:creationId xmlns:a16="http://schemas.microsoft.com/office/drawing/2014/main" id="{0B8A4DC3-50FF-4FCA-9622-F185A193E52C}"/>
              </a:ext>
            </a:extLst>
          </p:cNvPr>
          <p:cNvSpPr txBox="1">
            <a:spLocks/>
          </p:cNvSpPr>
          <p:nvPr/>
        </p:nvSpPr>
        <p:spPr>
          <a:xfrm>
            <a:off x="4130065" y="2187573"/>
            <a:ext cx="3249862" cy="44030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t>EMPIRICAL</a:t>
            </a:r>
          </a:p>
          <a:p>
            <a:pPr marL="0" indent="0">
              <a:buFont typeface="Arial" panose="020B0604020202020204" pitchFamily="34" charset="0"/>
              <a:buNone/>
            </a:pPr>
            <a:r>
              <a:rPr lang="fr-FR" dirty="0"/>
              <a:t>Plastic dimensions &amp; </a:t>
            </a:r>
            <a:r>
              <a:rPr lang="fr-FR" dirty="0" err="1"/>
              <a:t>responses</a:t>
            </a: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err="1"/>
              <a:t>Cost</a:t>
            </a:r>
            <a:r>
              <a:rPr lang="fr-FR" dirty="0"/>
              <a:t> of </a:t>
            </a:r>
            <a:r>
              <a:rPr lang="fr-FR" dirty="0" err="1"/>
              <a:t>plasticity</a:t>
            </a: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r>
              <a:rPr lang="fr-FR" dirty="0" err="1"/>
              <a:t>Phenotypic</a:t>
            </a:r>
            <a:r>
              <a:rPr lang="fr-FR" dirty="0"/>
              <a:t> </a:t>
            </a:r>
            <a:r>
              <a:rPr lang="fr-FR" dirty="0" err="1"/>
              <a:t>flexibility</a:t>
            </a:r>
            <a:endParaRPr lang="en-GB" dirty="0"/>
          </a:p>
        </p:txBody>
      </p:sp>
      <p:sp>
        <p:nvSpPr>
          <p:cNvPr id="3" name="Rectangle 2">
            <a:extLst>
              <a:ext uri="{FF2B5EF4-FFF2-40B4-BE49-F238E27FC236}">
                <a16:creationId xmlns:a16="http://schemas.microsoft.com/office/drawing/2014/main" id="{DBDE12F2-B22D-4A72-B196-CAAF0AABEA75}"/>
              </a:ext>
            </a:extLst>
          </p:cNvPr>
          <p:cNvSpPr/>
          <p:nvPr/>
        </p:nvSpPr>
        <p:spPr>
          <a:xfrm>
            <a:off x="8491163" y="1367522"/>
            <a:ext cx="2862637" cy="646331"/>
          </a:xfrm>
          <a:prstGeom prst="rect">
            <a:avLst/>
          </a:prstGeom>
        </p:spPr>
        <p:txBody>
          <a:bodyPr wrap="square">
            <a:spAutoFit/>
          </a:bodyPr>
          <a:lstStyle/>
          <a:p>
            <a:pPr algn="ctr"/>
            <a:r>
              <a:rPr lang="fr-FR" dirty="0" err="1"/>
              <a:t>Mean</a:t>
            </a:r>
            <a:r>
              <a:rPr lang="fr-FR" dirty="0"/>
              <a:t> </a:t>
            </a:r>
            <a:r>
              <a:rPr lang="fr-FR" dirty="0" err="1"/>
              <a:t>specific</a:t>
            </a:r>
            <a:r>
              <a:rPr lang="fr-FR" dirty="0"/>
              <a:t> trait </a:t>
            </a:r>
            <a:r>
              <a:rPr lang="fr-FR" dirty="0" err="1"/>
              <a:t>along</a:t>
            </a:r>
            <a:r>
              <a:rPr lang="fr-FR" dirty="0"/>
              <a:t> an </a:t>
            </a:r>
            <a:r>
              <a:rPr lang="fr-FR" dirty="0" err="1"/>
              <a:t>elevation</a:t>
            </a:r>
            <a:r>
              <a:rPr lang="fr-FR" dirty="0"/>
              <a:t> gradient</a:t>
            </a:r>
            <a:endParaRPr lang="en-GB" dirty="0"/>
          </a:p>
        </p:txBody>
      </p:sp>
    </p:spTree>
    <p:extLst>
      <p:ext uri="{BB962C8B-B14F-4D97-AF65-F5344CB8AC3E}">
        <p14:creationId xmlns:p14="http://schemas.microsoft.com/office/powerpoint/2010/main" val="669656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D13154-1F60-47E0-9F27-AE6DF7249F33}"/>
              </a:ext>
            </a:extLst>
          </p:cNvPr>
          <p:cNvPicPr>
            <a:picLocks noChangeAspect="1"/>
          </p:cNvPicPr>
          <p:nvPr/>
        </p:nvPicPr>
        <p:blipFill rotWithShape="1">
          <a:blip r:embed="rId2">
            <a:extLst>
              <a:ext uri="{28A0092B-C50C-407E-A947-70E740481C1C}">
                <a14:useLocalDpi xmlns:a14="http://schemas.microsoft.com/office/drawing/2010/main" val="0"/>
              </a:ext>
            </a:extLst>
          </a:blip>
          <a:srcRect l="25261" t="1215" r="34577" b="3075"/>
          <a:stretch/>
        </p:blipFill>
        <p:spPr>
          <a:xfrm flipH="1">
            <a:off x="154718" y="152218"/>
            <a:ext cx="4102043" cy="6553561"/>
          </a:xfrm>
          <a:prstGeom prst="rect">
            <a:avLst/>
          </a:prstGeom>
        </p:spPr>
      </p:pic>
      <p:sp>
        <p:nvSpPr>
          <p:cNvPr id="2" name="Title 1">
            <a:extLst>
              <a:ext uri="{FF2B5EF4-FFF2-40B4-BE49-F238E27FC236}">
                <a16:creationId xmlns:a16="http://schemas.microsoft.com/office/drawing/2014/main" id="{506C0438-2837-4BFC-921F-C3FE12F14C3B}"/>
              </a:ext>
            </a:extLst>
          </p:cNvPr>
          <p:cNvSpPr>
            <a:spLocks noGrp="1"/>
          </p:cNvSpPr>
          <p:nvPr>
            <p:ph type="ctrTitle"/>
          </p:nvPr>
        </p:nvSpPr>
        <p:spPr>
          <a:xfrm>
            <a:off x="5469468" y="1122363"/>
            <a:ext cx="5552318" cy="2488584"/>
          </a:xfrm>
        </p:spPr>
        <p:txBody>
          <a:bodyPr>
            <a:normAutofit/>
          </a:bodyPr>
          <a:lstStyle/>
          <a:p>
            <a:pPr algn="l"/>
            <a:r>
              <a:rPr lang="fr-FR" sz="8000" dirty="0"/>
              <a:t>Conclusions &amp; Outlook</a:t>
            </a:r>
            <a:endParaRPr lang="en-GB" sz="4800" dirty="0"/>
          </a:p>
        </p:txBody>
      </p:sp>
      <p:sp>
        <p:nvSpPr>
          <p:cNvPr id="3" name="Subtitle 2">
            <a:extLst>
              <a:ext uri="{FF2B5EF4-FFF2-40B4-BE49-F238E27FC236}">
                <a16:creationId xmlns:a16="http://schemas.microsoft.com/office/drawing/2014/main" id="{4803D2EF-512A-46F9-A7D3-7DE832C84231}"/>
              </a:ext>
            </a:extLst>
          </p:cNvPr>
          <p:cNvSpPr>
            <a:spLocks noGrp="1"/>
          </p:cNvSpPr>
          <p:nvPr>
            <p:ph type="subTitle" idx="1"/>
          </p:nvPr>
        </p:nvSpPr>
        <p:spPr>
          <a:xfrm>
            <a:off x="5469468" y="3602037"/>
            <a:ext cx="5198531" cy="1725793"/>
          </a:xfrm>
        </p:spPr>
        <p:txBody>
          <a:bodyPr/>
          <a:lstStyle/>
          <a:p>
            <a:r>
              <a:rPr lang="fr-FR" dirty="0"/>
              <a:t>A consistent </a:t>
            </a:r>
            <a:r>
              <a:rPr lang="fr-FR" dirty="0" err="1"/>
              <a:t>framework</a:t>
            </a:r>
            <a:r>
              <a:rPr lang="fr-FR" dirty="0"/>
              <a:t> for a </a:t>
            </a:r>
            <a:r>
              <a:rPr lang="fr-FR" dirty="0" err="1"/>
              <a:t>better</a:t>
            </a:r>
            <a:r>
              <a:rPr lang="fr-FR" dirty="0"/>
              <a:t> </a:t>
            </a:r>
            <a:r>
              <a:rPr lang="fr-FR" dirty="0" err="1"/>
              <a:t>understanding</a:t>
            </a:r>
            <a:r>
              <a:rPr lang="fr-FR" dirty="0"/>
              <a:t> of </a:t>
            </a:r>
            <a:r>
              <a:rPr lang="fr-FR" dirty="0" err="1"/>
              <a:t>plasticity</a:t>
            </a:r>
            <a:endParaRPr lang="en-GB" dirty="0"/>
          </a:p>
        </p:txBody>
      </p:sp>
      <p:sp>
        <p:nvSpPr>
          <p:cNvPr id="7" name="Content Placeholder 3">
            <a:extLst>
              <a:ext uri="{FF2B5EF4-FFF2-40B4-BE49-F238E27FC236}">
                <a16:creationId xmlns:a16="http://schemas.microsoft.com/office/drawing/2014/main" id="{43192E31-6BEC-46FB-AF9F-61B0B33ED853}"/>
              </a:ext>
            </a:extLst>
          </p:cNvPr>
          <p:cNvSpPr txBox="1">
            <a:spLocks/>
          </p:cNvSpPr>
          <p:nvPr/>
        </p:nvSpPr>
        <p:spPr>
          <a:xfrm>
            <a:off x="-1597795" y="1122363"/>
            <a:ext cx="5390862" cy="5054600"/>
          </a:xfrm>
          <a:prstGeom prst="rect">
            <a:avLst/>
          </a:prstGeom>
        </p:spPr>
        <p:txBody>
          <a:bodyPr vert="horz" lIns="91440" tIns="45720" rIns="91440" bIns="0" rtlCol="0" anchor="ctr" anchorCtr="0">
            <a:noAutofit/>
          </a:bodyPr>
          <a:lstStyle>
            <a:lvl1pPr marL="0" indent="0" algn="r" defTabSz="914400" rtl="0" eaLnBrk="1" latinLnBrk="0" hangingPunct="1">
              <a:lnSpc>
                <a:spcPct val="90000"/>
              </a:lnSpc>
              <a:spcBef>
                <a:spcPts val="0"/>
              </a:spcBef>
              <a:buFont typeface="Arial" panose="020B0604020202020204" pitchFamily="34" charset="0"/>
              <a:buNone/>
              <a:defRPr sz="45000" kern="1200">
                <a:solidFill>
                  <a:schemeClr val="tx1">
                    <a:lumMod val="75000"/>
                    <a:lumOff val="25000"/>
                  </a:schemeClr>
                </a:solidFill>
                <a:latin typeface="+mj-lt"/>
                <a:ea typeface="Futura" panose="02020800000000000000" pitchFamily="18" charset="0"/>
                <a:cs typeface="Futura" panose="020208000000000000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chemeClr val="bg1"/>
                </a:solidFill>
              </a:rPr>
              <a:t>5</a:t>
            </a:r>
            <a:endParaRPr lang="en-GB" dirty="0">
              <a:solidFill>
                <a:schemeClr val="bg1"/>
              </a:solidFill>
            </a:endParaRPr>
          </a:p>
        </p:txBody>
      </p:sp>
      <p:sp>
        <p:nvSpPr>
          <p:cNvPr id="4" name="Slide Number Placeholder 3">
            <a:extLst>
              <a:ext uri="{FF2B5EF4-FFF2-40B4-BE49-F238E27FC236}">
                <a16:creationId xmlns:a16="http://schemas.microsoft.com/office/drawing/2014/main" id="{9F6CFF3E-1CF6-46A4-BA50-01FDE72B2D7E}"/>
              </a:ext>
            </a:extLst>
          </p:cNvPr>
          <p:cNvSpPr>
            <a:spLocks noGrp="1"/>
          </p:cNvSpPr>
          <p:nvPr>
            <p:ph type="sldNum" sz="quarter" idx="12"/>
          </p:nvPr>
        </p:nvSpPr>
        <p:spPr/>
        <p:txBody>
          <a:bodyPr/>
          <a:lstStyle/>
          <a:p>
            <a:fld id="{34BA187E-3B1D-49CC-A6C2-74DAB6A28C99}" type="slidenum">
              <a:rPr lang="en-GB" smtClean="0"/>
              <a:t>55</a:t>
            </a:fld>
            <a:endParaRPr lang="en-GB"/>
          </a:p>
        </p:txBody>
      </p:sp>
    </p:spTree>
    <p:extLst>
      <p:ext uri="{BB962C8B-B14F-4D97-AF65-F5344CB8AC3E}">
        <p14:creationId xmlns:p14="http://schemas.microsoft.com/office/powerpoint/2010/main" val="4882653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0633-01B1-4529-A069-F4AAAC5090EC}"/>
              </a:ext>
            </a:extLst>
          </p:cNvPr>
          <p:cNvSpPr>
            <a:spLocks noGrp="1"/>
          </p:cNvSpPr>
          <p:nvPr>
            <p:ph type="title"/>
          </p:nvPr>
        </p:nvSpPr>
        <p:spPr/>
        <p:txBody>
          <a:bodyPr/>
          <a:lstStyle/>
          <a:p>
            <a:r>
              <a:rPr lang="fr-FR" dirty="0" err="1"/>
              <a:t>Modelling</a:t>
            </a:r>
            <a:r>
              <a:rPr lang="fr-FR" dirty="0"/>
              <a:t> conclusions:</a:t>
            </a:r>
            <a:endParaRPr lang="en-GB" dirty="0"/>
          </a:p>
        </p:txBody>
      </p:sp>
      <p:sp>
        <p:nvSpPr>
          <p:cNvPr id="3" name="Content Placeholder 2">
            <a:extLst>
              <a:ext uri="{FF2B5EF4-FFF2-40B4-BE49-F238E27FC236}">
                <a16:creationId xmlns:a16="http://schemas.microsoft.com/office/drawing/2014/main" id="{B7B8DF6A-FF79-4C93-AD61-032C68453508}"/>
              </a:ext>
            </a:extLst>
          </p:cNvPr>
          <p:cNvSpPr>
            <a:spLocks noGrp="1"/>
          </p:cNvSpPr>
          <p:nvPr>
            <p:ph idx="1"/>
          </p:nvPr>
        </p:nvSpPr>
        <p:spPr>
          <a:xfrm>
            <a:off x="838200" y="2929811"/>
            <a:ext cx="5109376" cy="3426539"/>
          </a:xfrm>
        </p:spPr>
        <p:txBody>
          <a:bodyPr>
            <a:normAutofit fontScale="85000" lnSpcReduction="20000"/>
          </a:bodyPr>
          <a:lstStyle/>
          <a:p>
            <a:pPr marL="0" indent="0">
              <a:buNone/>
            </a:pPr>
            <a:r>
              <a:rPr lang="fr-FR" dirty="0"/>
              <a:t>Diversity in </a:t>
            </a:r>
            <a:r>
              <a:rPr lang="fr-FR" dirty="0" err="1"/>
              <a:t>strategies</a:t>
            </a:r>
            <a:r>
              <a:rPr lang="fr-FR" dirty="0"/>
              <a:t> &amp; </a:t>
            </a:r>
            <a:r>
              <a:rPr lang="fr-FR" dirty="0" err="1"/>
              <a:t>species</a:t>
            </a:r>
            <a:endParaRPr lang="fr-FR" dirty="0"/>
          </a:p>
          <a:p>
            <a:pPr marL="0" indent="0">
              <a:buNone/>
            </a:pPr>
            <a:r>
              <a:rPr lang="fr-FR" dirty="0" err="1"/>
              <a:t>Plasticity</a:t>
            </a:r>
            <a:r>
              <a:rPr lang="fr-FR" dirty="0"/>
              <a:t> in </a:t>
            </a:r>
            <a:r>
              <a:rPr lang="fr-FR" dirty="0" err="1"/>
              <a:t>coherent</a:t>
            </a:r>
            <a:r>
              <a:rPr lang="fr-FR" dirty="0"/>
              <a:t> </a:t>
            </a:r>
            <a:r>
              <a:rPr lang="fr-FR" dirty="0" err="1"/>
              <a:t>framework</a:t>
            </a:r>
            <a:endParaRPr lang="fr-FR" dirty="0"/>
          </a:p>
          <a:p>
            <a:pPr marL="0" indent="0">
              <a:buNone/>
            </a:pPr>
            <a:r>
              <a:rPr lang="fr-FR" dirty="0" err="1"/>
              <a:t>Plasticity</a:t>
            </a:r>
            <a:r>
              <a:rPr lang="fr-FR" dirty="0"/>
              <a:t> as a </a:t>
            </a:r>
            <a:r>
              <a:rPr lang="fr-FR" dirty="0" err="1"/>
              <a:t>strategy</a:t>
            </a:r>
            <a:r>
              <a:rPr lang="fr-FR" sz="2200" dirty="0">
                <a:solidFill>
                  <a:schemeClr val="bg1">
                    <a:lumMod val="75000"/>
                  </a:schemeClr>
                </a:solidFill>
              </a:rPr>
              <a:t> (not </a:t>
            </a:r>
            <a:r>
              <a:rPr lang="fr-FR" sz="2200" dirty="0" err="1">
                <a:solidFill>
                  <a:schemeClr val="bg1">
                    <a:lumMod val="75000"/>
                  </a:schemeClr>
                </a:solidFill>
              </a:rPr>
              <a:t>explored</a:t>
            </a:r>
            <a:r>
              <a:rPr lang="fr-FR" sz="2200" dirty="0">
                <a:solidFill>
                  <a:schemeClr val="bg1">
                    <a:lumMod val="75000"/>
                  </a:schemeClr>
                </a:solidFill>
              </a:rPr>
              <a:t>)</a:t>
            </a:r>
            <a:endParaRPr lang="fr-FR" dirty="0">
              <a:solidFill>
                <a:schemeClr val="bg1">
                  <a:lumMod val="75000"/>
                </a:schemeClr>
              </a:solidFill>
            </a:endParaRPr>
          </a:p>
          <a:p>
            <a:endParaRPr lang="fr-FR" dirty="0"/>
          </a:p>
          <a:p>
            <a:pPr marL="0" indent="0">
              <a:buNone/>
            </a:pPr>
            <a:r>
              <a:rPr lang="fr-FR" dirty="0"/>
              <a:t>but…</a:t>
            </a:r>
          </a:p>
          <a:p>
            <a:pPr marL="0" indent="0">
              <a:buNone/>
            </a:pPr>
            <a:endParaRPr lang="fr-FR" dirty="0"/>
          </a:p>
          <a:p>
            <a:pPr marL="0" indent="0">
              <a:buNone/>
            </a:pPr>
            <a:r>
              <a:rPr lang="fr-FR" dirty="0" err="1"/>
              <a:t>Reduce</a:t>
            </a:r>
            <a:r>
              <a:rPr lang="fr-FR" dirty="0"/>
              <a:t> the </a:t>
            </a:r>
            <a:r>
              <a:rPr lang="fr-FR" dirty="0" err="1"/>
              <a:t>number</a:t>
            </a:r>
            <a:r>
              <a:rPr lang="fr-FR" dirty="0"/>
              <a:t> of </a:t>
            </a:r>
            <a:r>
              <a:rPr lang="fr-FR" dirty="0" err="1"/>
              <a:t>parameter</a:t>
            </a:r>
            <a:r>
              <a:rPr lang="fr-FR" dirty="0"/>
              <a:t> sets &amp; stabilise the </a:t>
            </a:r>
            <a:r>
              <a:rPr lang="fr-FR" dirty="0" err="1"/>
              <a:t>species</a:t>
            </a:r>
            <a:endParaRPr lang="fr-FR" dirty="0"/>
          </a:p>
          <a:p>
            <a:pPr marL="0" indent="0">
              <a:buNone/>
            </a:pPr>
            <a:r>
              <a:rPr lang="fr-FR" dirty="0"/>
              <a:t>High </a:t>
            </a:r>
            <a:r>
              <a:rPr lang="fr-FR" dirty="0" err="1"/>
              <a:t>functional</a:t>
            </a:r>
            <a:r>
              <a:rPr lang="fr-FR" dirty="0"/>
              <a:t> convergence</a:t>
            </a:r>
          </a:p>
        </p:txBody>
      </p:sp>
      <p:sp>
        <p:nvSpPr>
          <p:cNvPr id="6" name="Slide Number Placeholder 5">
            <a:extLst>
              <a:ext uri="{FF2B5EF4-FFF2-40B4-BE49-F238E27FC236}">
                <a16:creationId xmlns:a16="http://schemas.microsoft.com/office/drawing/2014/main" id="{8C8C9043-9367-499B-BEC3-3657437825F7}"/>
              </a:ext>
            </a:extLst>
          </p:cNvPr>
          <p:cNvSpPr>
            <a:spLocks noGrp="1"/>
          </p:cNvSpPr>
          <p:nvPr>
            <p:ph type="sldNum" sz="quarter" idx="12"/>
          </p:nvPr>
        </p:nvSpPr>
        <p:spPr/>
        <p:txBody>
          <a:bodyPr/>
          <a:lstStyle/>
          <a:p>
            <a:fld id="{34BA187E-3B1D-49CC-A6C2-74DAB6A28C99}" type="slidenum">
              <a:rPr lang="en-GB" smtClean="0"/>
              <a:t>56</a:t>
            </a:fld>
            <a:endParaRPr lang="en-GB"/>
          </a:p>
        </p:txBody>
      </p:sp>
      <p:sp>
        <p:nvSpPr>
          <p:cNvPr id="7" name="Footer Placeholder 6">
            <a:extLst>
              <a:ext uri="{FF2B5EF4-FFF2-40B4-BE49-F238E27FC236}">
                <a16:creationId xmlns:a16="http://schemas.microsoft.com/office/drawing/2014/main" id="{45523FBE-9CC4-4BF8-BE9B-DD5FA5141410}"/>
              </a:ext>
            </a:extLst>
          </p:cNvPr>
          <p:cNvSpPr>
            <a:spLocks noGrp="1"/>
          </p:cNvSpPr>
          <p:nvPr>
            <p:ph type="ftr" sz="quarter" idx="11"/>
          </p:nvPr>
        </p:nvSpPr>
        <p:spPr/>
        <p:txBody>
          <a:bodyPr/>
          <a:lstStyle/>
          <a:p>
            <a:r>
              <a:rPr lang="fr-FR" dirty="0"/>
              <a:t>Conclusion</a:t>
            </a:r>
            <a:endParaRPr lang="en-GB" dirty="0"/>
          </a:p>
        </p:txBody>
      </p:sp>
      <p:sp>
        <p:nvSpPr>
          <p:cNvPr id="9" name="Rectangle 8">
            <a:extLst>
              <a:ext uri="{FF2B5EF4-FFF2-40B4-BE49-F238E27FC236}">
                <a16:creationId xmlns:a16="http://schemas.microsoft.com/office/drawing/2014/main" id="{64D1A9B2-F76C-4E5E-BB81-1B4561329277}"/>
              </a:ext>
            </a:extLst>
          </p:cNvPr>
          <p:cNvSpPr/>
          <p:nvPr/>
        </p:nvSpPr>
        <p:spPr>
          <a:xfrm>
            <a:off x="1399592" y="1802655"/>
            <a:ext cx="9954207" cy="646331"/>
          </a:xfrm>
          <a:prstGeom prst="rect">
            <a:avLst/>
          </a:prstGeom>
        </p:spPr>
        <p:txBody>
          <a:bodyPr wrap="square">
            <a:spAutoFit/>
          </a:bodyPr>
          <a:lstStyle/>
          <a:p>
            <a:pPr algn="r"/>
            <a:r>
              <a:rPr lang="fr-FR" sz="3600" dirty="0">
                <a:solidFill>
                  <a:schemeClr val="tx1">
                    <a:lumMod val="50000"/>
                    <a:lumOff val="50000"/>
                  </a:schemeClr>
                </a:solidFill>
                <a:latin typeface="Gill Sans MT"/>
                <a:ea typeface="+mj-ea"/>
                <a:cs typeface="+mj-cs"/>
              </a:rPr>
              <a:t>A diverse </a:t>
            </a:r>
            <a:r>
              <a:rPr lang="fr-FR" sz="3600" dirty="0" err="1">
                <a:solidFill>
                  <a:schemeClr val="tx1">
                    <a:lumMod val="50000"/>
                    <a:lumOff val="50000"/>
                  </a:schemeClr>
                </a:solidFill>
                <a:latin typeface="Gill Sans MT"/>
                <a:ea typeface="+mj-ea"/>
                <a:cs typeface="+mj-cs"/>
              </a:rPr>
              <a:t>community</a:t>
            </a:r>
            <a:r>
              <a:rPr lang="fr-FR" sz="3600" dirty="0">
                <a:solidFill>
                  <a:schemeClr val="tx1">
                    <a:lumMod val="50000"/>
                    <a:lumOff val="50000"/>
                  </a:schemeClr>
                </a:solidFill>
                <a:latin typeface="Gill Sans MT"/>
                <a:ea typeface="+mj-ea"/>
                <a:cs typeface="+mj-cs"/>
              </a:rPr>
              <a:t> </a:t>
            </a:r>
            <a:r>
              <a:rPr lang="fr-FR" sz="3600" dirty="0" err="1">
                <a:solidFill>
                  <a:schemeClr val="tx1">
                    <a:lumMod val="50000"/>
                    <a:lumOff val="50000"/>
                  </a:schemeClr>
                </a:solidFill>
                <a:latin typeface="Gill Sans MT"/>
                <a:ea typeface="+mj-ea"/>
                <a:cs typeface="+mj-cs"/>
              </a:rPr>
              <a:t>framework</a:t>
            </a:r>
            <a:endParaRPr lang="en-GB" sz="1400" dirty="0">
              <a:solidFill>
                <a:schemeClr val="tx1">
                  <a:lumMod val="50000"/>
                  <a:lumOff val="50000"/>
                </a:schemeClr>
              </a:solidFill>
            </a:endParaRPr>
          </a:p>
        </p:txBody>
      </p:sp>
      <p:pic>
        <p:nvPicPr>
          <p:cNvPr id="8" name="Picture 2">
            <a:extLst>
              <a:ext uri="{FF2B5EF4-FFF2-40B4-BE49-F238E27FC236}">
                <a16:creationId xmlns:a16="http://schemas.microsoft.com/office/drawing/2014/main" id="{5DCEBB79-CF80-406D-87F1-B3C361BBE8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9779" y="2866199"/>
            <a:ext cx="4638924" cy="3206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1331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0633-01B1-4529-A069-F4AAAC5090EC}"/>
              </a:ext>
            </a:extLst>
          </p:cNvPr>
          <p:cNvSpPr>
            <a:spLocks noGrp="1"/>
          </p:cNvSpPr>
          <p:nvPr>
            <p:ph type="title"/>
          </p:nvPr>
        </p:nvSpPr>
        <p:spPr/>
        <p:txBody>
          <a:bodyPr/>
          <a:lstStyle/>
          <a:p>
            <a:r>
              <a:rPr lang="fr-FR" dirty="0" err="1"/>
              <a:t>Ecological</a:t>
            </a:r>
            <a:r>
              <a:rPr lang="fr-FR" dirty="0"/>
              <a:t> conclusions:</a:t>
            </a:r>
            <a:endParaRPr lang="en-GB" dirty="0"/>
          </a:p>
        </p:txBody>
      </p:sp>
      <p:sp>
        <p:nvSpPr>
          <p:cNvPr id="3" name="Content Placeholder 2">
            <a:extLst>
              <a:ext uri="{FF2B5EF4-FFF2-40B4-BE49-F238E27FC236}">
                <a16:creationId xmlns:a16="http://schemas.microsoft.com/office/drawing/2014/main" id="{B7B8DF6A-FF79-4C93-AD61-032C68453508}"/>
              </a:ext>
            </a:extLst>
          </p:cNvPr>
          <p:cNvSpPr>
            <a:spLocks noGrp="1"/>
          </p:cNvSpPr>
          <p:nvPr>
            <p:ph idx="1"/>
          </p:nvPr>
        </p:nvSpPr>
        <p:spPr>
          <a:xfrm>
            <a:off x="1660851" y="2785439"/>
            <a:ext cx="10122158" cy="3247151"/>
          </a:xfrm>
        </p:spPr>
        <p:txBody>
          <a:bodyPr>
            <a:normAutofit fontScale="92500"/>
          </a:bodyPr>
          <a:lstStyle/>
          <a:p>
            <a:pPr marL="0" indent="0">
              <a:buNone/>
            </a:pPr>
            <a:r>
              <a:rPr lang="fr-FR" dirty="0" err="1"/>
              <a:t>Better</a:t>
            </a:r>
            <a:r>
              <a:rPr lang="fr-FR" dirty="0"/>
              <a:t> </a:t>
            </a:r>
            <a:r>
              <a:rPr lang="fr-FR" dirty="0" err="1"/>
              <a:t>understanding</a:t>
            </a:r>
            <a:r>
              <a:rPr lang="fr-FR" dirty="0"/>
              <a:t> as an </a:t>
            </a:r>
            <a:r>
              <a:rPr lang="fr-FR" dirty="0" err="1"/>
              <a:t>integrated</a:t>
            </a:r>
            <a:r>
              <a:rPr lang="fr-FR" dirty="0"/>
              <a:t> </a:t>
            </a:r>
            <a:r>
              <a:rPr lang="fr-FR" dirty="0" err="1"/>
              <a:t>growth</a:t>
            </a:r>
            <a:r>
              <a:rPr lang="fr-FR" dirty="0"/>
              <a:t> process not </a:t>
            </a:r>
            <a:r>
              <a:rPr lang="fr-FR" dirty="0" err="1"/>
              <a:t>just</a:t>
            </a:r>
            <a:r>
              <a:rPr lang="fr-FR" dirty="0"/>
              <a:t> a </a:t>
            </a:r>
            <a:r>
              <a:rPr lang="fr-FR" dirty="0" err="1"/>
              <a:t>response</a:t>
            </a:r>
            <a:r>
              <a:rPr lang="fr-FR" dirty="0"/>
              <a:t> </a:t>
            </a:r>
            <a:r>
              <a:rPr lang="fr-FR" dirty="0" err="1"/>
              <a:t>function</a:t>
            </a:r>
            <a:endParaRPr lang="fr-FR" dirty="0"/>
          </a:p>
          <a:p>
            <a:endParaRPr lang="fr-FR" dirty="0"/>
          </a:p>
          <a:p>
            <a:pPr marL="0" indent="0">
              <a:buNone/>
            </a:pPr>
            <a:r>
              <a:rPr lang="fr-FR" dirty="0" err="1"/>
              <a:t>Plasticity</a:t>
            </a:r>
            <a:r>
              <a:rPr lang="fr-FR" dirty="0"/>
              <a:t> impacts </a:t>
            </a:r>
            <a:r>
              <a:rPr lang="fr-FR" dirty="0" err="1"/>
              <a:t>diversity</a:t>
            </a:r>
            <a:r>
              <a:rPr lang="fr-FR" dirty="0"/>
              <a:t> via multiple </a:t>
            </a:r>
            <a:r>
              <a:rPr lang="fr-FR" dirty="0" err="1"/>
              <a:t>mechanism</a:t>
            </a:r>
            <a:r>
              <a:rPr lang="fr-FR" dirty="0"/>
              <a:t> at multiple </a:t>
            </a:r>
            <a:r>
              <a:rPr lang="fr-FR" dirty="0" err="1"/>
              <a:t>scales</a:t>
            </a:r>
            <a:endParaRPr lang="fr-FR" dirty="0"/>
          </a:p>
          <a:p>
            <a:endParaRPr lang="fr-FR" dirty="0"/>
          </a:p>
          <a:p>
            <a:pPr marL="0" indent="0">
              <a:buNone/>
            </a:pPr>
            <a:r>
              <a:rPr lang="fr-FR" dirty="0" err="1"/>
              <a:t>Plasticity</a:t>
            </a:r>
            <a:r>
              <a:rPr lang="fr-FR" dirty="0"/>
              <a:t> </a:t>
            </a:r>
            <a:r>
              <a:rPr lang="fr-FR" dirty="0" err="1"/>
              <a:t>is</a:t>
            </a:r>
            <a:r>
              <a:rPr lang="fr-FR" dirty="0"/>
              <a:t> </a:t>
            </a:r>
            <a:r>
              <a:rPr lang="fr-FR" dirty="0" err="1"/>
              <a:t>rarely</a:t>
            </a:r>
            <a:r>
              <a:rPr lang="fr-FR" dirty="0"/>
              <a:t> </a:t>
            </a:r>
            <a:r>
              <a:rPr lang="fr-FR" dirty="0" err="1"/>
              <a:t>symmetric</a:t>
            </a:r>
            <a:r>
              <a:rPr lang="fr-FR" dirty="0"/>
              <a:t> (niche </a:t>
            </a:r>
            <a:r>
              <a:rPr lang="fr-FR" dirty="0" err="1"/>
              <a:t>widening</a:t>
            </a:r>
            <a:r>
              <a:rPr lang="fr-FR" dirty="0"/>
              <a:t> </a:t>
            </a:r>
            <a:r>
              <a:rPr lang="fr-FR" dirty="0" err="1"/>
              <a:t>promotes</a:t>
            </a:r>
            <a:r>
              <a:rPr lang="fr-FR" dirty="0"/>
              <a:t> </a:t>
            </a:r>
            <a:r>
              <a:rPr lang="fr-FR" dirty="0" err="1"/>
              <a:t>subordinates</a:t>
            </a:r>
            <a:r>
              <a:rPr lang="fr-FR" dirty="0"/>
              <a:t> </a:t>
            </a:r>
            <a:r>
              <a:rPr lang="fr-FR" dirty="0" err="1"/>
              <a:t>species</a:t>
            </a:r>
            <a:r>
              <a:rPr lang="fr-FR" dirty="0"/>
              <a:t>, </a:t>
            </a:r>
            <a:r>
              <a:rPr lang="fr-FR" dirty="0" err="1"/>
              <a:t>assymetric</a:t>
            </a:r>
            <a:r>
              <a:rPr lang="fr-FR" dirty="0"/>
              <a:t> gain </a:t>
            </a:r>
            <a:r>
              <a:rPr lang="fr-FR" dirty="0" err="1"/>
              <a:t>favours</a:t>
            </a:r>
            <a:r>
              <a:rPr lang="fr-FR" dirty="0"/>
              <a:t> certain </a:t>
            </a:r>
            <a:r>
              <a:rPr lang="fr-FR" dirty="0" err="1"/>
              <a:t>strategies</a:t>
            </a:r>
            <a:r>
              <a:rPr lang="fr-FR" dirty="0"/>
              <a:t>)</a:t>
            </a:r>
          </a:p>
        </p:txBody>
      </p:sp>
      <p:sp>
        <p:nvSpPr>
          <p:cNvPr id="6" name="Slide Number Placeholder 5">
            <a:extLst>
              <a:ext uri="{FF2B5EF4-FFF2-40B4-BE49-F238E27FC236}">
                <a16:creationId xmlns:a16="http://schemas.microsoft.com/office/drawing/2014/main" id="{8C8C9043-9367-499B-BEC3-3657437825F7}"/>
              </a:ext>
            </a:extLst>
          </p:cNvPr>
          <p:cNvSpPr>
            <a:spLocks noGrp="1"/>
          </p:cNvSpPr>
          <p:nvPr>
            <p:ph type="sldNum" sz="quarter" idx="12"/>
          </p:nvPr>
        </p:nvSpPr>
        <p:spPr/>
        <p:txBody>
          <a:bodyPr/>
          <a:lstStyle/>
          <a:p>
            <a:fld id="{34BA187E-3B1D-49CC-A6C2-74DAB6A28C99}" type="slidenum">
              <a:rPr lang="en-GB" smtClean="0"/>
              <a:t>57</a:t>
            </a:fld>
            <a:endParaRPr lang="en-GB"/>
          </a:p>
        </p:txBody>
      </p:sp>
      <p:sp>
        <p:nvSpPr>
          <p:cNvPr id="7" name="Footer Placeholder 6">
            <a:extLst>
              <a:ext uri="{FF2B5EF4-FFF2-40B4-BE49-F238E27FC236}">
                <a16:creationId xmlns:a16="http://schemas.microsoft.com/office/drawing/2014/main" id="{45523FBE-9CC4-4BF8-BE9B-DD5FA5141410}"/>
              </a:ext>
            </a:extLst>
          </p:cNvPr>
          <p:cNvSpPr>
            <a:spLocks noGrp="1"/>
          </p:cNvSpPr>
          <p:nvPr>
            <p:ph type="ftr" sz="quarter" idx="11"/>
          </p:nvPr>
        </p:nvSpPr>
        <p:spPr/>
        <p:txBody>
          <a:bodyPr/>
          <a:lstStyle/>
          <a:p>
            <a:r>
              <a:rPr lang="fr-FR" dirty="0"/>
              <a:t>Conclusion</a:t>
            </a:r>
            <a:endParaRPr lang="en-GB" dirty="0"/>
          </a:p>
        </p:txBody>
      </p:sp>
      <p:sp>
        <p:nvSpPr>
          <p:cNvPr id="9" name="Rectangle 8">
            <a:extLst>
              <a:ext uri="{FF2B5EF4-FFF2-40B4-BE49-F238E27FC236}">
                <a16:creationId xmlns:a16="http://schemas.microsoft.com/office/drawing/2014/main" id="{64D1A9B2-F76C-4E5E-BB81-1B4561329277}"/>
              </a:ext>
            </a:extLst>
          </p:cNvPr>
          <p:cNvSpPr/>
          <p:nvPr/>
        </p:nvSpPr>
        <p:spPr>
          <a:xfrm>
            <a:off x="2967134" y="1802655"/>
            <a:ext cx="8386665" cy="646331"/>
          </a:xfrm>
          <a:prstGeom prst="rect">
            <a:avLst/>
          </a:prstGeom>
        </p:spPr>
        <p:txBody>
          <a:bodyPr wrap="square">
            <a:spAutoFit/>
          </a:bodyPr>
          <a:lstStyle/>
          <a:p>
            <a:pPr algn="r"/>
            <a:r>
              <a:rPr lang="fr-FR" sz="3600" dirty="0">
                <a:solidFill>
                  <a:schemeClr val="tx1">
                    <a:lumMod val="50000"/>
                    <a:lumOff val="50000"/>
                  </a:schemeClr>
                </a:solidFill>
                <a:latin typeface="Gill Sans MT"/>
                <a:ea typeface="+mj-ea"/>
                <a:cs typeface="+mj-cs"/>
              </a:rPr>
              <a:t>A </a:t>
            </a:r>
            <a:r>
              <a:rPr lang="fr-FR" sz="3600" dirty="0" err="1">
                <a:solidFill>
                  <a:schemeClr val="tx1">
                    <a:lumMod val="50000"/>
                    <a:lumOff val="50000"/>
                  </a:schemeClr>
                </a:solidFill>
                <a:latin typeface="Gill Sans MT"/>
                <a:ea typeface="+mj-ea"/>
                <a:cs typeface="+mj-cs"/>
              </a:rPr>
              <a:t>better</a:t>
            </a:r>
            <a:r>
              <a:rPr lang="fr-FR" sz="3600" dirty="0">
                <a:solidFill>
                  <a:schemeClr val="tx1">
                    <a:lumMod val="50000"/>
                    <a:lumOff val="50000"/>
                  </a:schemeClr>
                </a:solidFill>
                <a:latin typeface="Gill Sans MT"/>
                <a:ea typeface="+mj-ea"/>
                <a:cs typeface="+mj-cs"/>
              </a:rPr>
              <a:t> </a:t>
            </a:r>
            <a:r>
              <a:rPr lang="fr-FR" sz="3600" dirty="0" err="1">
                <a:solidFill>
                  <a:schemeClr val="tx1">
                    <a:lumMod val="50000"/>
                    <a:lumOff val="50000"/>
                  </a:schemeClr>
                </a:solidFill>
                <a:latin typeface="Gill Sans MT"/>
                <a:ea typeface="+mj-ea"/>
                <a:cs typeface="+mj-cs"/>
              </a:rPr>
              <a:t>undertanding</a:t>
            </a:r>
            <a:r>
              <a:rPr lang="fr-FR" sz="3600" dirty="0">
                <a:solidFill>
                  <a:schemeClr val="tx1">
                    <a:lumMod val="50000"/>
                    <a:lumOff val="50000"/>
                  </a:schemeClr>
                </a:solidFill>
                <a:latin typeface="Gill Sans MT"/>
                <a:ea typeface="+mj-ea"/>
                <a:cs typeface="+mj-cs"/>
              </a:rPr>
              <a:t> of </a:t>
            </a:r>
            <a:r>
              <a:rPr lang="fr-FR" sz="3600" dirty="0" err="1">
                <a:solidFill>
                  <a:schemeClr val="tx1">
                    <a:lumMod val="50000"/>
                    <a:lumOff val="50000"/>
                  </a:schemeClr>
                </a:solidFill>
                <a:latin typeface="Gill Sans MT"/>
                <a:ea typeface="+mj-ea"/>
                <a:cs typeface="+mj-cs"/>
              </a:rPr>
              <a:t>plasticity</a:t>
            </a:r>
            <a:endParaRPr lang="en-GB" sz="1400" dirty="0">
              <a:solidFill>
                <a:schemeClr val="tx1">
                  <a:lumMod val="50000"/>
                  <a:lumOff val="50000"/>
                </a:schemeClr>
              </a:solidFill>
            </a:endParaRPr>
          </a:p>
        </p:txBody>
      </p:sp>
    </p:spTree>
    <p:extLst>
      <p:ext uri="{BB962C8B-B14F-4D97-AF65-F5344CB8AC3E}">
        <p14:creationId xmlns:p14="http://schemas.microsoft.com/office/powerpoint/2010/main" val="90861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CCAB-509C-4FAD-BBE7-8FCD919ABB37}"/>
              </a:ext>
            </a:extLst>
          </p:cNvPr>
          <p:cNvSpPr>
            <a:spLocks noGrp="1"/>
          </p:cNvSpPr>
          <p:nvPr>
            <p:ph type="title"/>
          </p:nvPr>
        </p:nvSpPr>
        <p:spPr/>
        <p:txBody>
          <a:bodyPr/>
          <a:lstStyle/>
          <a:p>
            <a:r>
              <a:rPr lang="fr-FR" dirty="0"/>
              <a:t>To go </a:t>
            </a:r>
            <a:r>
              <a:rPr lang="fr-FR" dirty="0" err="1"/>
              <a:t>beyond</a:t>
            </a:r>
            <a:endParaRPr lang="en-GB" dirty="0"/>
          </a:p>
        </p:txBody>
      </p:sp>
      <p:sp>
        <p:nvSpPr>
          <p:cNvPr id="3" name="Content Placeholder 2">
            <a:extLst>
              <a:ext uri="{FF2B5EF4-FFF2-40B4-BE49-F238E27FC236}">
                <a16:creationId xmlns:a16="http://schemas.microsoft.com/office/drawing/2014/main" id="{5607505F-B63A-46CA-AEEC-60BFF0D8D85A}"/>
              </a:ext>
            </a:extLst>
          </p:cNvPr>
          <p:cNvSpPr>
            <a:spLocks noGrp="1"/>
          </p:cNvSpPr>
          <p:nvPr>
            <p:ph sz="half" idx="1"/>
          </p:nvPr>
        </p:nvSpPr>
        <p:spPr/>
        <p:txBody>
          <a:bodyPr>
            <a:normAutofit/>
          </a:bodyPr>
          <a:lstStyle/>
          <a:p>
            <a:pPr marL="0" indent="0">
              <a:buNone/>
            </a:pPr>
            <a:r>
              <a:rPr lang="fr-FR" dirty="0" err="1"/>
              <a:t>Better</a:t>
            </a:r>
            <a:r>
              <a:rPr lang="fr-FR" dirty="0"/>
              <a:t> calibration and </a:t>
            </a:r>
            <a:r>
              <a:rPr lang="fr-FR" dirty="0" err="1"/>
              <a:t>strategy</a:t>
            </a:r>
            <a:r>
              <a:rPr lang="fr-FR" dirty="0"/>
              <a:t> sampling to </a:t>
            </a:r>
            <a:r>
              <a:rPr lang="fr-FR" dirty="0" err="1"/>
              <a:t>confirm</a:t>
            </a:r>
            <a:r>
              <a:rPr lang="fr-FR" dirty="0"/>
              <a:t> </a:t>
            </a:r>
            <a:r>
              <a:rPr lang="fr-FR" dirty="0" err="1"/>
              <a:t>results</a:t>
            </a:r>
            <a:endParaRPr lang="fr-FR" dirty="0"/>
          </a:p>
          <a:p>
            <a:endParaRPr lang="fr-FR" dirty="0"/>
          </a:p>
          <a:p>
            <a:pPr marL="0" indent="0">
              <a:buNone/>
            </a:pPr>
            <a:r>
              <a:rPr lang="fr-FR" dirty="0"/>
              <a:t>Climat, management and perturbation scenarios</a:t>
            </a:r>
            <a:endParaRPr lang="en-GB" dirty="0"/>
          </a:p>
          <a:p>
            <a:endParaRPr lang="fr-FR" dirty="0"/>
          </a:p>
          <a:p>
            <a:pPr marL="0" indent="0">
              <a:buNone/>
            </a:pPr>
            <a:r>
              <a:rPr lang="fr-FR" dirty="0"/>
              <a:t>Explore the </a:t>
            </a:r>
            <a:r>
              <a:rPr lang="fr-FR" dirty="0" err="1"/>
              <a:t>plasticity</a:t>
            </a:r>
            <a:r>
              <a:rPr lang="fr-FR" dirty="0"/>
              <a:t> as a </a:t>
            </a:r>
            <a:r>
              <a:rPr lang="fr-FR" dirty="0" err="1"/>
              <a:t>strategy</a:t>
            </a:r>
            <a:endParaRPr lang="fr-FR" dirty="0"/>
          </a:p>
        </p:txBody>
      </p:sp>
      <p:sp>
        <p:nvSpPr>
          <p:cNvPr id="5" name="Slide Number Placeholder 4">
            <a:extLst>
              <a:ext uri="{FF2B5EF4-FFF2-40B4-BE49-F238E27FC236}">
                <a16:creationId xmlns:a16="http://schemas.microsoft.com/office/drawing/2014/main" id="{C3A5EE14-630D-414A-B96D-9434D8341777}"/>
              </a:ext>
            </a:extLst>
          </p:cNvPr>
          <p:cNvSpPr>
            <a:spLocks noGrp="1"/>
          </p:cNvSpPr>
          <p:nvPr>
            <p:ph type="sldNum" sz="quarter" idx="12"/>
          </p:nvPr>
        </p:nvSpPr>
        <p:spPr/>
        <p:txBody>
          <a:bodyPr/>
          <a:lstStyle/>
          <a:p>
            <a:fld id="{34BA187E-3B1D-49CC-A6C2-74DAB6A28C99}" type="slidenum">
              <a:rPr lang="en-GB" smtClean="0"/>
              <a:t>58</a:t>
            </a:fld>
            <a:endParaRPr lang="en-GB"/>
          </a:p>
        </p:txBody>
      </p:sp>
      <p:sp>
        <p:nvSpPr>
          <p:cNvPr id="6" name="Footer Placeholder 5">
            <a:extLst>
              <a:ext uri="{FF2B5EF4-FFF2-40B4-BE49-F238E27FC236}">
                <a16:creationId xmlns:a16="http://schemas.microsoft.com/office/drawing/2014/main" id="{96441B5F-BAC2-4B83-8E5B-1813E4E36CE4}"/>
              </a:ext>
            </a:extLst>
          </p:cNvPr>
          <p:cNvSpPr>
            <a:spLocks noGrp="1"/>
          </p:cNvSpPr>
          <p:nvPr>
            <p:ph type="ftr" sz="quarter" idx="11"/>
          </p:nvPr>
        </p:nvSpPr>
        <p:spPr/>
        <p:txBody>
          <a:bodyPr/>
          <a:lstStyle/>
          <a:p>
            <a:r>
              <a:rPr lang="fr-FR" dirty="0"/>
              <a:t>Conclusion</a:t>
            </a:r>
            <a:endParaRPr lang="en-GB" dirty="0"/>
          </a:p>
        </p:txBody>
      </p:sp>
      <p:pic>
        <p:nvPicPr>
          <p:cNvPr id="7" name="Picture 3" descr="C:\Users\clement.viguier\Documents\These\2014-2015\Prod\Images\Photos\0017320.JPG">
            <a:extLst>
              <a:ext uri="{FF2B5EF4-FFF2-40B4-BE49-F238E27FC236}">
                <a16:creationId xmlns:a16="http://schemas.microsoft.com/office/drawing/2014/main" id="{A2CCA2E8-072E-4074-B29C-885F99C98F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2" y="1929143"/>
            <a:ext cx="5638248" cy="367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1676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EE70-512E-4FAE-9C1F-FEE24E23416B}"/>
              </a:ext>
            </a:extLst>
          </p:cNvPr>
          <p:cNvSpPr>
            <a:spLocks noGrp="1"/>
          </p:cNvSpPr>
          <p:nvPr>
            <p:ph type="title"/>
          </p:nvPr>
        </p:nvSpPr>
        <p:spPr/>
        <p:txBody>
          <a:bodyPr/>
          <a:lstStyle/>
          <a:p>
            <a:r>
              <a:rPr lang="fr-FR" dirty="0" err="1"/>
              <a:t>Thank</a:t>
            </a:r>
            <a:r>
              <a:rPr lang="fr-FR" dirty="0"/>
              <a:t> </a:t>
            </a:r>
            <a:r>
              <a:rPr lang="fr-FR" dirty="0" err="1"/>
              <a:t>you</a:t>
            </a:r>
            <a:r>
              <a:rPr lang="fr-FR" dirty="0"/>
              <a:t>!</a:t>
            </a:r>
            <a:endParaRPr lang="en-GB" dirty="0"/>
          </a:p>
        </p:txBody>
      </p:sp>
      <p:sp>
        <p:nvSpPr>
          <p:cNvPr id="3" name="Slide Number Placeholder 2">
            <a:extLst>
              <a:ext uri="{FF2B5EF4-FFF2-40B4-BE49-F238E27FC236}">
                <a16:creationId xmlns:a16="http://schemas.microsoft.com/office/drawing/2014/main" id="{4F819089-3544-4707-AA7B-7C4F13261E30}"/>
              </a:ext>
            </a:extLst>
          </p:cNvPr>
          <p:cNvSpPr>
            <a:spLocks noGrp="1"/>
          </p:cNvSpPr>
          <p:nvPr>
            <p:ph type="sldNum" sz="quarter" idx="12"/>
          </p:nvPr>
        </p:nvSpPr>
        <p:spPr/>
        <p:txBody>
          <a:bodyPr/>
          <a:lstStyle/>
          <a:p>
            <a:fld id="{34BA187E-3B1D-49CC-A6C2-74DAB6A28C99}" type="slidenum">
              <a:rPr lang="en-GB" smtClean="0"/>
              <a:t>59</a:t>
            </a:fld>
            <a:endParaRPr lang="en-GB"/>
          </a:p>
        </p:txBody>
      </p:sp>
      <p:sp>
        <p:nvSpPr>
          <p:cNvPr id="4" name="Footer Placeholder 3">
            <a:extLst>
              <a:ext uri="{FF2B5EF4-FFF2-40B4-BE49-F238E27FC236}">
                <a16:creationId xmlns:a16="http://schemas.microsoft.com/office/drawing/2014/main" id="{9B3300E4-6B81-4EA6-8871-D11ED73CC1BC}"/>
              </a:ext>
            </a:extLst>
          </p:cNvPr>
          <p:cNvSpPr>
            <a:spLocks noGrp="1"/>
          </p:cNvSpPr>
          <p:nvPr>
            <p:ph type="ftr" sz="quarter" idx="11"/>
          </p:nvPr>
        </p:nvSpPr>
        <p:spPr/>
        <p:txBody>
          <a:bodyPr/>
          <a:lstStyle/>
          <a:p>
            <a:r>
              <a:rPr lang="fr-FR" dirty="0"/>
              <a:t>Merci</a:t>
            </a:r>
            <a:endParaRPr lang="en-GB" dirty="0"/>
          </a:p>
        </p:txBody>
      </p:sp>
      <p:pic>
        <p:nvPicPr>
          <p:cNvPr id="6" name="Picture 5">
            <a:extLst>
              <a:ext uri="{FF2B5EF4-FFF2-40B4-BE49-F238E27FC236}">
                <a16:creationId xmlns:a16="http://schemas.microsoft.com/office/drawing/2014/main" id="{C153031A-0F5B-4EB4-B007-0E279E357453}"/>
              </a:ext>
            </a:extLst>
          </p:cNvPr>
          <p:cNvPicPr>
            <a:picLocks noChangeAspect="1"/>
          </p:cNvPicPr>
          <p:nvPr/>
        </p:nvPicPr>
        <p:blipFill>
          <a:blip r:embed="rId2">
            <a:clrChange>
              <a:clrFrom>
                <a:srgbClr val="F8FAF7"/>
              </a:clrFrom>
              <a:clrTo>
                <a:srgbClr val="F8FAF7">
                  <a:alpha val="0"/>
                </a:srgbClr>
              </a:clrTo>
            </a:clrChange>
            <a:extLst>
              <a:ext uri="{28A0092B-C50C-407E-A947-70E740481C1C}">
                <a14:useLocalDpi xmlns:a14="http://schemas.microsoft.com/office/drawing/2010/main" val="0"/>
              </a:ext>
            </a:extLst>
          </a:blip>
          <a:stretch>
            <a:fillRect/>
          </a:stretch>
        </p:blipFill>
        <p:spPr>
          <a:xfrm>
            <a:off x="-182586" y="2252180"/>
            <a:ext cx="4729528" cy="3542677"/>
          </a:xfrm>
          <a:prstGeom prst="rect">
            <a:avLst/>
          </a:prstGeom>
        </p:spPr>
      </p:pic>
      <p:sp>
        <p:nvSpPr>
          <p:cNvPr id="5" name="TextBox 4">
            <a:extLst>
              <a:ext uri="{FF2B5EF4-FFF2-40B4-BE49-F238E27FC236}">
                <a16:creationId xmlns:a16="http://schemas.microsoft.com/office/drawing/2014/main" id="{9258B5A3-2C11-402C-B09D-1BA8B3D896CB}"/>
              </a:ext>
            </a:extLst>
          </p:cNvPr>
          <p:cNvSpPr txBox="1"/>
          <p:nvPr/>
        </p:nvSpPr>
        <p:spPr>
          <a:xfrm>
            <a:off x="4937760" y="1789042"/>
            <a:ext cx="6553864" cy="2862322"/>
          </a:xfrm>
          <a:prstGeom prst="rect">
            <a:avLst/>
          </a:prstGeom>
          <a:noFill/>
        </p:spPr>
        <p:txBody>
          <a:bodyPr wrap="square" rtlCol="0">
            <a:spAutoFit/>
          </a:bodyPr>
          <a:lstStyle/>
          <a:p>
            <a:r>
              <a:rPr lang="fr-FR" dirty="0"/>
              <a:t>Merci pour votre attention.</a:t>
            </a:r>
          </a:p>
          <a:p>
            <a:endParaRPr lang="fr-FR" dirty="0"/>
          </a:p>
          <a:p>
            <a:r>
              <a:rPr lang="fr-FR" dirty="0"/>
              <a:t>Et merci pour l’accueil, l’aide, les rires, les discussions, les explications, les encouragements, les sorties terrains, les relectures, les photos, les pauses, les blagues, la motivation, le soutien, les distractions, les présentations, les pots, les mots gentils…</a:t>
            </a:r>
          </a:p>
          <a:p>
            <a:endParaRPr lang="fr-FR" dirty="0"/>
          </a:p>
          <a:p>
            <a:r>
              <a:rPr lang="fr-FR" sz="3600" dirty="0"/>
              <a:t>Merci !</a:t>
            </a:r>
            <a:endParaRPr lang="en-GB" sz="3600" dirty="0"/>
          </a:p>
        </p:txBody>
      </p:sp>
    </p:spTree>
    <p:extLst>
      <p:ext uri="{BB962C8B-B14F-4D97-AF65-F5344CB8AC3E}">
        <p14:creationId xmlns:p14="http://schemas.microsoft.com/office/powerpoint/2010/main" val="349724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470-20B4-41F9-AE4C-2E0D6209DAC1}"/>
              </a:ext>
            </a:extLst>
          </p:cNvPr>
          <p:cNvSpPr>
            <a:spLocks noGrp="1"/>
          </p:cNvSpPr>
          <p:nvPr>
            <p:ph type="title"/>
          </p:nvPr>
        </p:nvSpPr>
        <p:spPr/>
        <p:txBody>
          <a:bodyPr/>
          <a:lstStyle/>
          <a:p>
            <a:r>
              <a:rPr lang="fr-FR" dirty="0" err="1"/>
              <a:t>Assessing</a:t>
            </a:r>
            <a:r>
              <a:rPr lang="fr-FR" dirty="0"/>
              <a:t> </a:t>
            </a:r>
            <a:r>
              <a:rPr lang="fr-FR" dirty="0" err="1"/>
              <a:t>grassland</a:t>
            </a:r>
            <a:r>
              <a:rPr lang="fr-FR" dirty="0"/>
              <a:t> </a:t>
            </a:r>
            <a:r>
              <a:rPr lang="fr-FR" dirty="0" err="1"/>
              <a:t>ecosystem</a:t>
            </a:r>
            <a:r>
              <a:rPr lang="fr-FR" dirty="0"/>
              <a:t> services</a:t>
            </a:r>
            <a:endParaRPr lang="en-GB" dirty="0"/>
          </a:p>
        </p:txBody>
      </p:sp>
      <p:pic>
        <p:nvPicPr>
          <p:cNvPr id="15" name="Picture 14">
            <a:extLst>
              <a:ext uri="{FF2B5EF4-FFF2-40B4-BE49-F238E27FC236}">
                <a16:creationId xmlns:a16="http://schemas.microsoft.com/office/drawing/2014/main" id="{714E8794-5B37-4191-8006-33E08188FEC0}"/>
              </a:ext>
            </a:extLst>
          </p:cNvPr>
          <p:cNvPicPr>
            <a:picLocks noChangeAspect="1"/>
          </p:cNvPicPr>
          <p:nvPr/>
        </p:nvPicPr>
        <p:blipFill>
          <a:blip r:embed="rId2"/>
          <a:stretch>
            <a:fillRect/>
          </a:stretch>
        </p:blipFill>
        <p:spPr>
          <a:xfrm>
            <a:off x="9827143" y="3681436"/>
            <a:ext cx="1380720" cy="1592816"/>
          </a:xfrm>
          <a:prstGeom prst="rect">
            <a:avLst/>
          </a:prstGeom>
        </p:spPr>
      </p:pic>
      <p:sp>
        <p:nvSpPr>
          <p:cNvPr id="16" name="Rectangle 15">
            <a:extLst>
              <a:ext uri="{FF2B5EF4-FFF2-40B4-BE49-F238E27FC236}">
                <a16:creationId xmlns:a16="http://schemas.microsoft.com/office/drawing/2014/main" id="{F357D50B-11DB-4882-9DBE-522286BB5AD2}"/>
              </a:ext>
            </a:extLst>
          </p:cNvPr>
          <p:cNvSpPr/>
          <p:nvPr/>
        </p:nvSpPr>
        <p:spPr>
          <a:xfrm>
            <a:off x="10031953" y="2259895"/>
            <a:ext cx="1147109" cy="430887"/>
          </a:xfrm>
          <a:prstGeom prst="rect">
            <a:avLst/>
          </a:prstGeom>
        </p:spPr>
        <p:txBody>
          <a:bodyPr wrap="none">
            <a:spAutoFit/>
          </a:bodyPr>
          <a:lstStyle/>
          <a:p>
            <a:r>
              <a:rPr lang="en-GB" sz="2200" dirty="0">
                <a:latin typeface="Myriad Pro" panose="020B0503030403020204" pitchFamily="34" charset="0"/>
              </a:rPr>
              <a:t>Services</a:t>
            </a:r>
          </a:p>
        </p:txBody>
      </p:sp>
      <p:pic>
        <p:nvPicPr>
          <p:cNvPr id="10" name="Picture 9">
            <a:extLst>
              <a:ext uri="{FF2B5EF4-FFF2-40B4-BE49-F238E27FC236}">
                <a16:creationId xmlns:a16="http://schemas.microsoft.com/office/drawing/2014/main" id="{C37E712B-C9FE-49C4-9AF8-7CB7024883C7}"/>
              </a:ext>
            </a:extLst>
          </p:cNvPr>
          <p:cNvPicPr>
            <a:picLocks noChangeAspect="1"/>
          </p:cNvPicPr>
          <p:nvPr/>
        </p:nvPicPr>
        <p:blipFill>
          <a:blip r:embed="rId3"/>
          <a:stretch>
            <a:fillRect/>
          </a:stretch>
        </p:blipFill>
        <p:spPr>
          <a:xfrm>
            <a:off x="6790511" y="4857766"/>
            <a:ext cx="1888732" cy="929376"/>
          </a:xfrm>
          <a:prstGeom prst="rect">
            <a:avLst/>
          </a:prstGeom>
        </p:spPr>
      </p:pic>
      <p:pic>
        <p:nvPicPr>
          <p:cNvPr id="12" name="Picture 11">
            <a:extLst>
              <a:ext uri="{FF2B5EF4-FFF2-40B4-BE49-F238E27FC236}">
                <a16:creationId xmlns:a16="http://schemas.microsoft.com/office/drawing/2014/main" id="{8A79167A-E999-485B-AFE0-251E2E98CC7A}"/>
              </a:ext>
            </a:extLst>
          </p:cNvPr>
          <p:cNvPicPr>
            <a:picLocks noChangeAspect="1"/>
          </p:cNvPicPr>
          <p:nvPr/>
        </p:nvPicPr>
        <p:blipFill>
          <a:blip r:embed="rId4"/>
          <a:stretch>
            <a:fillRect/>
          </a:stretch>
        </p:blipFill>
        <p:spPr>
          <a:xfrm>
            <a:off x="6819814" y="3367545"/>
            <a:ext cx="1830126" cy="1052322"/>
          </a:xfrm>
          <a:prstGeom prst="rect">
            <a:avLst/>
          </a:prstGeom>
        </p:spPr>
      </p:pic>
      <p:sp>
        <p:nvSpPr>
          <p:cNvPr id="18" name="Rectangle 17">
            <a:extLst>
              <a:ext uri="{FF2B5EF4-FFF2-40B4-BE49-F238E27FC236}">
                <a16:creationId xmlns:a16="http://schemas.microsoft.com/office/drawing/2014/main" id="{964DA092-684C-44E7-A840-7413C805F236}"/>
              </a:ext>
            </a:extLst>
          </p:cNvPr>
          <p:cNvSpPr/>
          <p:nvPr/>
        </p:nvSpPr>
        <p:spPr>
          <a:xfrm>
            <a:off x="6540734" y="2259895"/>
            <a:ext cx="2388283" cy="430887"/>
          </a:xfrm>
          <a:prstGeom prst="rect">
            <a:avLst/>
          </a:prstGeom>
        </p:spPr>
        <p:txBody>
          <a:bodyPr wrap="none">
            <a:spAutoFit/>
          </a:bodyPr>
          <a:lstStyle/>
          <a:p>
            <a:pPr algn="ctr"/>
            <a:r>
              <a:rPr lang="en-GB" sz="2200" dirty="0">
                <a:latin typeface="Myriad Pro" panose="020B0503030403020204" pitchFamily="34" charset="0"/>
              </a:rPr>
              <a:t>Summary statistics</a:t>
            </a:r>
          </a:p>
        </p:txBody>
      </p:sp>
      <p:sp>
        <p:nvSpPr>
          <p:cNvPr id="19" name="Rectangle 18">
            <a:extLst>
              <a:ext uri="{FF2B5EF4-FFF2-40B4-BE49-F238E27FC236}">
                <a16:creationId xmlns:a16="http://schemas.microsoft.com/office/drawing/2014/main" id="{80A561FE-671A-45E7-8BBC-E0D297754690}"/>
              </a:ext>
            </a:extLst>
          </p:cNvPr>
          <p:cNvSpPr/>
          <p:nvPr/>
        </p:nvSpPr>
        <p:spPr>
          <a:xfrm>
            <a:off x="3891951" y="2259895"/>
            <a:ext cx="1578766" cy="769441"/>
          </a:xfrm>
          <a:prstGeom prst="rect">
            <a:avLst/>
          </a:prstGeom>
        </p:spPr>
        <p:txBody>
          <a:bodyPr wrap="none">
            <a:spAutoFit/>
          </a:bodyPr>
          <a:lstStyle/>
          <a:p>
            <a:pPr algn="ctr"/>
            <a:r>
              <a:rPr lang="en-GB" sz="2200" dirty="0">
                <a:latin typeface="Myriad Pro" panose="020B0503030403020204" pitchFamily="34" charset="0"/>
              </a:rPr>
              <a:t>Community</a:t>
            </a:r>
          </a:p>
          <a:p>
            <a:pPr algn="ctr"/>
            <a:r>
              <a:rPr lang="fr-FR" sz="2200" dirty="0">
                <a:latin typeface="Myriad Pro" panose="020B0503030403020204" pitchFamily="34" charset="0"/>
              </a:rPr>
              <a:t>s</a:t>
            </a:r>
            <a:r>
              <a:rPr lang="en-GB" sz="2200" dirty="0" err="1">
                <a:latin typeface="Myriad Pro" panose="020B0503030403020204" pitchFamily="34" charset="0"/>
              </a:rPr>
              <a:t>tructure</a:t>
            </a:r>
            <a:endParaRPr lang="en-GB" sz="2200" dirty="0">
              <a:latin typeface="Myriad Pro" panose="020B0503030403020204" pitchFamily="34" charset="0"/>
            </a:endParaRPr>
          </a:p>
        </p:txBody>
      </p:sp>
      <p:pic>
        <p:nvPicPr>
          <p:cNvPr id="20" name="Picture 19">
            <a:extLst>
              <a:ext uri="{FF2B5EF4-FFF2-40B4-BE49-F238E27FC236}">
                <a16:creationId xmlns:a16="http://schemas.microsoft.com/office/drawing/2014/main" id="{A8BF520F-89A9-4F9D-A70E-90EB023E104A}"/>
              </a:ext>
            </a:extLst>
          </p:cNvPr>
          <p:cNvPicPr>
            <a:picLocks noChangeAspect="1"/>
          </p:cNvPicPr>
          <p:nvPr/>
        </p:nvPicPr>
        <p:blipFill>
          <a:blip r:embed="rId5"/>
          <a:stretch>
            <a:fillRect/>
          </a:stretch>
        </p:blipFill>
        <p:spPr>
          <a:xfrm>
            <a:off x="3397931" y="3681741"/>
            <a:ext cx="2566807" cy="1729409"/>
          </a:xfrm>
          <a:prstGeom prst="rect">
            <a:avLst/>
          </a:prstGeom>
        </p:spPr>
      </p:pic>
      <p:sp>
        <p:nvSpPr>
          <p:cNvPr id="31" name="Rectangle 30">
            <a:extLst>
              <a:ext uri="{FF2B5EF4-FFF2-40B4-BE49-F238E27FC236}">
                <a16:creationId xmlns:a16="http://schemas.microsoft.com/office/drawing/2014/main" id="{EBAAA987-853F-4A6A-9A36-D2510FE1271B}"/>
              </a:ext>
            </a:extLst>
          </p:cNvPr>
          <p:cNvSpPr/>
          <p:nvPr/>
        </p:nvSpPr>
        <p:spPr>
          <a:xfrm>
            <a:off x="1121917" y="2259895"/>
            <a:ext cx="1011752" cy="430887"/>
          </a:xfrm>
          <a:prstGeom prst="rect">
            <a:avLst/>
          </a:prstGeom>
        </p:spPr>
        <p:txBody>
          <a:bodyPr wrap="none">
            <a:spAutoFit/>
          </a:bodyPr>
          <a:lstStyle/>
          <a:p>
            <a:r>
              <a:rPr lang="en-GB" sz="2200" dirty="0">
                <a:latin typeface="Myriad Pro" panose="020B0503030403020204" pitchFamily="34" charset="0"/>
              </a:rPr>
              <a:t>Drivers</a:t>
            </a:r>
          </a:p>
        </p:txBody>
      </p:sp>
      <p:cxnSp>
        <p:nvCxnSpPr>
          <p:cNvPr id="38" name="Straight Arrow Connector 37">
            <a:extLst>
              <a:ext uri="{FF2B5EF4-FFF2-40B4-BE49-F238E27FC236}">
                <a16:creationId xmlns:a16="http://schemas.microsoft.com/office/drawing/2014/main" id="{AE82DB92-89BF-4346-8332-9AD87498C20A}"/>
              </a:ext>
            </a:extLst>
          </p:cNvPr>
          <p:cNvCxnSpPr>
            <a:cxnSpLocks/>
          </p:cNvCxnSpPr>
          <p:nvPr/>
        </p:nvCxnSpPr>
        <p:spPr>
          <a:xfrm>
            <a:off x="5701085" y="2489253"/>
            <a:ext cx="66791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00BDD6F-E854-4198-9C59-457E638F4C08}"/>
              </a:ext>
            </a:extLst>
          </p:cNvPr>
          <p:cNvCxnSpPr>
            <a:cxnSpLocks/>
          </p:cNvCxnSpPr>
          <p:nvPr/>
        </p:nvCxnSpPr>
        <p:spPr>
          <a:xfrm>
            <a:off x="9016779" y="2489253"/>
            <a:ext cx="810364"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274F7FA-3BC5-4125-8773-E01DEFD30F93}"/>
              </a:ext>
            </a:extLst>
          </p:cNvPr>
          <p:cNvPicPr>
            <a:picLocks noChangeAspect="1"/>
          </p:cNvPicPr>
          <p:nvPr/>
        </p:nvPicPr>
        <p:blipFill>
          <a:blip r:embed="rId6"/>
          <a:stretch>
            <a:fillRect/>
          </a:stretch>
        </p:blipFill>
        <p:spPr>
          <a:xfrm>
            <a:off x="874411" y="3107278"/>
            <a:ext cx="1506763" cy="2532644"/>
          </a:xfrm>
          <a:prstGeom prst="rect">
            <a:avLst/>
          </a:prstGeom>
        </p:spPr>
      </p:pic>
      <p:sp>
        <p:nvSpPr>
          <p:cNvPr id="13" name="Slide Number Placeholder 12">
            <a:extLst>
              <a:ext uri="{FF2B5EF4-FFF2-40B4-BE49-F238E27FC236}">
                <a16:creationId xmlns:a16="http://schemas.microsoft.com/office/drawing/2014/main" id="{EEB95A1C-7772-4C29-AF34-CB37AB37205C}"/>
              </a:ext>
            </a:extLst>
          </p:cNvPr>
          <p:cNvSpPr>
            <a:spLocks noGrp="1"/>
          </p:cNvSpPr>
          <p:nvPr>
            <p:ph type="sldNum" sz="quarter" idx="12"/>
          </p:nvPr>
        </p:nvSpPr>
        <p:spPr/>
        <p:txBody>
          <a:bodyPr/>
          <a:lstStyle/>
          <a:p>
            <a:fld id="{34BA187E-3B1D-49CC-A6C2-74DAB6A28C99}" type="slidenum">
              <a:rPr lang="en-GB" smtClean="0"/>
              <a:t>6</a:t>
            </a:fld>
            <a:endParaRPr lang="en-GB"/>
          </a:p>
        </p:txBody>
      </p:sp>
      <p:sp>
        <p:nvSpPr>
          <p:cNvPr id="14" name="Footer Placeholder 13">
            <a:extLst>
              <a:ext uri="{FF2B5EF4-FFF2-40B4-BE49-F238E27FC236}">
                <a16:creationId xmlns:a16="http://schemas.microsoft.com/office/drawing/2014/main" id="{88A1FE69-75EA-4B93-BB0C-44C9F68A02D7}"/>
              </a:ext>
            </a:extLst>
          </p:cNvPr>
          <p:cNvSpPr>
            <a:spLocks noGrp="1"/>
          </p:cNvSpPr>
          <p:nvPr>
            <p:ph type="ftr" sz="quarter" idx="11"/>
          </p:nvPr>
        </p:nvSpPr>
        <p:spPr/>
        <p:txBody>
          <a:bodyPr/>
          <a:lstStyle/>
          <a:p>
            <a:r>
              <a:rPr lang="fr-FR" dirty="0"/>
              <a:t>Introduction</a:t>
            </a:r>
            <a:endParaRPr lang="en-GB" dirty="0"/>
          </a:p>
        </p:txBody>
      </p:sp>
      <p:cxnSp>
        <p:nvCxnSpPr>
          <p:cNvPr id="17" name="Straight Arrow Connector 16">
            <a:extLst>
              <a:ext uri="{FF2B5EF4-FFF2-40B4-BE49-F238E27FC236}">
                <a16:creationId xmlns:a16="http://schemas.microsoft.com/office/drawing/2014/main" id="{D5E7CFA3-7594-4B83-9231-101BEC9D5CC4}"/>
              </a:ext>
            </a:extLst>
          </p:cNvPr>
          <p:cNvCxnSpPr>
            <a:cxnSpLocks/>
          </p:cNvCxnSpPr>
          <p:nvPr/>
        </p:nvCxnSpPr>
        <p:spPr>
          <a:xfrm>
            <a:off x="2561645" y="2505650"/>
            <a:ext cx="66791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6688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1174-7B42-4BB1-A3D1-F99072C31CBD}"/>
              </a:ext>
            </a:extLst>
          </p:cNvPr>
          <p:cNvSpPr>
            <a:spLocks noGrp="1"/>
          </p:cNvSpPr>
          <p:nvPr>
            <p:ph type="title"/>
          </p:nvPr>
        </p:nvSpPr>
        <p:spPr/>
        <p:txBody>
          <a:bodyPr/>
          <a:lstStyle/>
          <a:p>
            <a:r>
              <a:rPr lang="fr-FR" dirty="0"/>
              <a:t>Bonus!</a:t>
            </a:r>
            <a:endParaRPr lang="en-GB" dirty="0"/>
          </a:p>
        </p:txBody>
      </p:sp>
      <p:pic>
        <p:nvPicPr>
          <p:cNvPr id="6" name="Content Placeholder 5">
            <a:extLst>
              <a:ext uri="{FF2B5EF4-FFF2-40B4-BE49-F238E27FC236}">
                <a16:creationId xmlns:a16="http://schemas.microsoft.com/office/drawing/2014/main" id="{302DDC15-F943-419C-BD2F-D25913C4A274}"/>
              </a:ext>
            </a:extLst>
          </p:cNvPr>
          <p:cNvPicPr>
            <a:picLocks noGrp="1" noChangeAspect="1"/>
          </p:cNvPicPr>
          <p:nvPr>
            <p:ph idx="1"/>
          </p:nvPr>
        </p:nvPicPr>
        <p:blipFill>
          <a:blip r:embed="rId2"/>
          <a:stretch>
            <a:fillRect/>
          </a:stretch>
        </p:blipFill>
        <p:spPr>
          <a:xfrm>
            <a:off x="838200" y="2235761"/>
            <a:ext cx="10515600" cy="3531065"/>
          </a:xfrm>
          <a:prstGeom prst="rect">
            <a:avLst/>
          </a:prstGeom>
        </p:spPr>
      </p:pic>
      <p:sp>
        <p:nvSpPr>
          <p:cNvPr id="4" name="Footer Placeholder 3">
            <a:extLst>
              <a:ext uri="{FF2B5EF4-FFF2-40B4-BE49-F238E27FC236}">
                <a16:creationId xmlns:a16="http://schemas.microsoft.com/office/drawing/2014/main" id="{506C9449-667F-4BF9-BDC9-DAD7566A57C2}"/>
              </a:ext>
            </a:extLst>
          </p:cNvPr>
          <p:cNvSpPr>
            <a:spLocks noGrp="1"/>
          </p:cNvSpPr>
          <p:nvPr>
            <p:ph type="ftr" sz="quarter" idx="11"/>
          </p:nvPr>
        </p:nvSpPr>
        <p:spPr/>
        <p:txBody>
          <a:bodyPr/>
          <a:lstStyle/>
          <a:p>
            <a:r>
              <a:rPr lang="fr-FR" dirty="0"/>
              <a:t>Bonus</a:t>
            </a:r>
            <a:endParaRPr lang="en-GB" dirty="0"/>
          </a:p>
        </p:txBody>
      </p:sp>
      <p:sp>
        <p:nvSpPr>
          <p:cNvPr id="5" name="Slide Number Placeholder 4">
            <a:extLst>
              <a:ext uri="{FF2B5EF4-FFF2-40B4-BE49-F238E27FC236}">
                <a16:creationId xmlns:a16="http://schemas.microsoft.com/office/drawing/2014/main" id="{E1E2A58A-78F2-450A-97D3-91AE07C28757}"/>
              </a:ext>
            </a:extLst>
          </p:cNvPr>
          <p:cNvSpPr>
            <a:spLocks noGrp="1"/>
          </p:cNvSpPr>
          <p:nvPr>
            <p:ph type="sldNum" sz="quarter" idx="12"/>
          </p:nvPr>
        </p:nvSpPr>
        <p:spPr/>
        <p:txBody>
          <a:bodyPr/>
          <a:lstStyle/>
          <a:p>
            <a:fld id="{34BA187E-3B1D-49CC-A6C2-74DAB6A28C99}" type="slidenum">
              <a:rPr lang="en-GB" smtClean="0"/>
              <a:t>60</a:t>
            </a:fld>
            <a:endParaRPr lang="en-GB"/>
          </a:p>
        </p:txBody>
      </p:sp>
    </p:spTree>
    <p:extLst>
      <p:ext uri="{BB962C8B-B14F-4D97-AF65-F5344CB8AC3E}">
        <p14:creationId xmlns:p14="http://schemas.microsoft.com/office/powerpoint/2010/main" val="6525475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44C6-3A2F-4446-B4C4-3E06E0CED0B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B34ADC5-99B4-4763-9791-AA2DD29865C9}"/>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8496C4ED-35A9-44CD-8276-5E99FB02C7E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F6909D8-8068-42CD-866F-1E1EA379CD07}"/>
              </a:ext>
            </a:extLst>
          </p:cNvPr>
          <p:cNvSpPr>
            <a:spLocks noGrp="1"/>
          </p:cNvSpPr>
          <p:nvPr>
            <p:ph type="sldNum" sz="quarter" idx="12"/>
          </p:nvPr>
        </p:nvSpPr>
        <p:spPr/>
        <p:txBody>
          <a:bodyPr/>
          <a:lstStyle/>
          <a:p>
            <a:fld id="{34BA187E-3B1D-49CC-A6C2-74DAB6A28C99}" type="slidenum">
              <a:rPr lang="en-GB" smtClean="0"/>
              <a:t>61</a:t>
            </a:fld>
            <a:endParaRPr lang="en-GB"/>
          </a:p>
        </p:txBody>
      </p:sp>
    </p:spTree>
    <p:extLst>
      <p:ext uri="{BB962C8B-B14F-4D97-AF65-F5344CB8AC3E}">
        <p14:creationId xmlns:p14="http://schemas.microsoft.com/office/powerpoint/2010/main" val="14700484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4DCA5-9826-4FD7-801C-E3785345FAC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F5F964E-FED5-49C6-BDA5-E4090B9FDBB0}"/>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825A0E42-F350-4901-B095-BDB32F48A7F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3B1735-A78B-419B-9EF9-7B4E38625FA0}"/>
              </a:ext>
            </a:extLst>
          </p:cNvPr>
          <p:cNvSpPr>
            <a:spLocks noGrp="1"/>
          </p:cNvSpPr>
          <p:nvPr>
            <p:ph type="sldNum" sz="quarter" idx="12"/>
          </p:nvPr>
        </p:nvSpPr>
        <p:spPr/>
        <p:txBody>
          <a:bodyPr/>
          <a:lstStyle/>
          <a:p>
            <a:fld id="{34BA187E-3B1D-49CC-A6C2-74DAB6A28C99}" type="slidenum">
              <a:rPr lang="en-GB" smtClean="0"/>
              <a:t>62</a:t>
            </a:fld>
            <a:endParaRPr lang="en-GB"/>
          </a:p>
        </p:txBody>
      </p:sp>
    </p:spTree>
    <p:extLst>
      <p:ext uri="{BB962C8B-B14F-4D97-AF65-F5344CB8AC3E}">
        <p14:creationId xmlns:p14="http://schemas.microsoft.com/office/powerpoint/2010/main" val="5914272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B2EF3-B975-46E1-8314-42F7F76B19C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397B9A7-8CF3-43AC-8B1A-2D7EA64AF5BE}"/>
              </a:ext>
            </a:extLst>
          </p:cNvPr>
          <p:cNvSpPr>
            <a:spLocks noGrp="1"/>
          </p:cNvSpPr>
          <p:nvPr>
            <p:ph idx="1"/>
          </p:nvPr>
        </p:nvSpPr>
        <p:spPr/>
        <p:txBody>
          <a:bodyPr/>
          <a:lstStyle/>
          <a:p>
            <a:endParaRPr lang="en-GB" dirty="0"/>
          </a:p>
        </p:txBody>
      </p:sp>
      <p:sp>
        <p:nvSpPr>
          <p:cNvPr id="4" name="Footer Placeholder 3">
            <a:extLst>
              <a:ext uri="{FF2B5EF4-FFF2-40B4-BE49-F238E27FC236}">
                <a16:creationId xmlns:a16="http://schemas.microsoft.com/office/drawing/2014/main" id="{3B270304-E1C8-4AF2-8059-1AC9AF82C59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6155EA-5830-4FCF-88A1-20DD6D6FC797}"/>
              </a:ext>
            </a:extLst>
          </p:cNvPr>
          <p:cNvSpPr>
            <a:spLocks noGrp="1"/>
          </p:cNvSpPr>
          <p:nvPr>
            <p:ph type="sldNum" sz="quarter" idx="12"/>
          </p:nvPr>
        </p:nvSpPr>
        <p:spPr/>
        <p:txBody>
          <a:bodyPr/>
          <a:lstStyle/>
          <a:p>
            <a:fld id="{34BA187E-3B1D-49CC-A6C2-74DAB6A28C99}" type="slidenum">
              <a:rPr lang="en-GB" smtClean="0"/>
              <a:t>63</a:t>
            </a:fld>
            <a:endParaRPr lang="en-GB"/>
          </a:p>
        </p:txBody>
      </p:sp>
      <p:pic>
        <p:nvPicPr>
          <p:cNvPr id="6" name="Picture 5">
            <a:extLst>
              <a:ext uri="{FF2B5EF4-FFF2-40B4-BE49-F238E27FC236}">
                <a16:creationId xmlns:a16="http://schemas.microsoft.com/office/drawing/2014/main" id="{AE6A8D22-083D-4613-91F5-CE862B2F8335}"/>
              </a:ext>
            </a:extLst>
          </p:cNvPr>
          <p:cNvPicPr>
            <a:picLocks noChangeAspect="1"/>
          </p:cNvPicPr>
          <p:nvPr/>
        </p:nvPicPr>
        <p:blipFill>
          <a:blip r:embed="rId2"/>
          <a:stretch>
            <a:fillRect/>
          </a:stretch>
        </p:blipFill>
        <p:spPr>
          <a:xfrm>
            <a:off x="1837696" y="2412261"/>
            <a:ext cx="2553501" cy="2222982"/>
          </a:xfrm>
          <a:prstGeom prst="rect">
            <a:avLst/>
          </a:prstGeom>
        </p:spPr>
      </p:pic>
      <p:pic>
        <p:nvPicPr>
          <p:cNvPr id="7" name="Picture 6">
            <a:extLst>
              <a:ext uri="{FF2B5EF4-FFF2-40B4-BE49-F238E27FC236}">
                <a16:creationId xmlns:a16="http://schemas.microsoft.com/office/drawing/2014/main" id="{AC1E2A22-9CE3-4DAF-8113-1B170EFA5E4C}"/>
              </a:ext>
            </a:extLst>
          </p:cNvPr>
          <p:cNvPicPr>
            <a:picLocks noChangeAspect="1"/>
          </p:cNvPicPr>
          <p:nvPr/>
        </p:nvPicPr>
        <p:blipFill>
          <a:blip r:embed="rId3"/>
          <a:stretch>
            <a:fillRect/>
          </a:stretch>
        </p:blipFill>
        <p:spPr>
          <a:xfrm>
            <a:off x="7140170" y="1018366"/>
            <a:ext cx="2842030" cy="2410634"/>
          </a:xfrm>
          <a:prstGeom prst="rect">
            <a:avLst/>
          </a:prstGeom>
        </p:spPr>
      </p:pic>
      <p:pic>
        <p:nvPicPr>
          <p:cNvPr id="8" name="Picture 7">
            <a:extLst>
              <a:ext uri="{FF2B5EF4-FFF2-40B4-BE49-F238E27FC236}">
                <a16:creationId xmlns:a16="http://schemas.microsoft.com/office/drawing/2014/main" id="{C4B76288-6750-4C6F-A7FE-891ED03952AF}"/>
              </a:ext>
            </a:extLst>
          </p:cNvPr>
          <p:cNvPicPr>
            <a:picLocks noChangeAspect="1"/>
          </p:cNvPicPr>
          <p:nvPr/>
        </p:nvPicPr>
        <p:blipFill>
          <a:blip r:embed="rId4"/>
          <a:stretch>
            <a:fillRect/>
          </a:stretch>
        </p:blipFill>
        <p:spPr>
          <a:xfrm>
            <a:off x="7246700" y="3904172"/>
            <a:ext cx="2827603" cy="2222982"/>
          </a:xfrm>
          <a:prstGeom prst="rect">
            <a:avLst/>
          </a:prstGeom>
        </p:spPr>
      </p:pic>
    </p:spTree>
    <p:extLst>
      <p:ext uri="{BB962C8B-B14F-4D97-AF65-F5344CB8AC3E}">
        <p14:creationId xmlns:p14="http://schemas.microsoft.com/office/powerpoint/2010/main" val="1441136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470-20B4-41F9-AE4C-2E0D6209DAC1}"/>
              </a:ext>
            </a:extLst>
          </p:cNvPr>
          <p:cNvSpPr>
            <a:spLocks noGrp="1"/>
          </p:cNvSpPr>
          <p:nvPr>
            <p:ph type="title"/>
          </p:nvPr>
        </p:nvSpPr>
        <p:spPr/>
        <p:txBody>
          <a:bodyPr/>
          <a:lstStyle/>
          <a:p>
            <a:r>
              <a:rPr lang="fr-FR" dirty="0" err="1"/>
              <a:t>Assessing</a:t>
            </a:r>
            <a:r>
              <a:rPr lang="fr-FR" dirty="0"/>
              <a:t> </a:t>
            </a:r>
            <a:r>
              <a:rPr lang="fr-FR" dirty="0" err="1"/>
              <a:t>grassland</a:t>
            </a:r>
            <a:r>
              <a:rPr lang="fr-FR" dirty="0"/>
              <a:t> </a:t>
            </a:r>
            <a:r>
              <a:rPr lang="fr-FR" dirty="0" err="1"/>
              <a:t>ecosystem</a:t>
            </a:r>
            <a:r>
              <a:rPr lang="fr-FR" dirty="0"/>
              <a:t> services</a:t>
            </a:r>
            <a:endParaRPr lang="en-GB" dirty="0"/>
          </a:p>
        </p:txBody>
      </p:sp>
      <p:pic>
        <p:nvPicPr>
          <p:cNvPr id="15" name="Picture 14">
            <a:extLst>
              <a:ext uri="{FF2B5EF4-FFF2-40B4-BE49-F238E27FC236}">
                <a16:creationId xmlns:a16="http://schemas.microsoft.com/office/drawing/2014/main" id="{714E8794-5B37-4191-8006-33E08188FEC0}"/>
              </a:ext>
            </a:extLst>
          </p:cNvPr>
          <p:cNvPicPr>
            <a:picLocks noChangeAspect="1"/>
          </p:cNvPicPr>
          <p:nvPr/>
        </p:nvPicPr>
        <p:blipFill>
          <a:blip r:embed="rId2"/>
          <a:stretch>
            <a:fillRect/>
          </a:stretch>
        </p:blipFill>
        <p:spPr>
          <a:xfrm>
            <a:off x="9827143" y="3681436"/>
            <a:ext cx="1380720" cy="1592816"/>
          </a:xfrm>
          <a:prstGeom prst="rect">
            <a:avLst/>
          </a:prstGeom>
        </p:spPr>
      </p:pic>
      <p:sp>
        <p:nvSpPr>
          <p:cNvPr id="16" name="Rectangle 15">
            <a:extLst>
              <a:ext uri="{FF2B5EF4-FFF2-40B4-BE49-F238E27FC236}">
                <a16:creationId xmlns:a16="http://schemas.microsoft.com/office/drawing/2014/main" id="{F357D50B-11DB-4882-9DBE-522286BB5AD2}"/>
              </a:ext>
            </a:extLst>
          </p:cNvPr>
          <p:cNvSpPr/>
          <p:nvPr/>
        </p:nvSpPr>
        <p:spPr>
          <a:xfrm>
            <a:off x="10031953" y="2259895"/>
            <a:ext cx="1147109" cy="430887"/>
          </a:xfrm>
          <a:prstGeom prst="rect">
            <a:avLst/>
          </a:prstGeom>
        </p:spPr>
        <p:txBody>
          <a:bodyPr wrap="none">
            <a:spAutoFit/>
          </a:bodyPr>
          <a:lstStyle/>
          <a:p>
            <a:r>
              <a:rPr lang="en-GB" sz="2200" dirty="0">
                <a:latin typeface="Myriad Pro" panose="020B0503030403020204" pitchFamily="34" charset="0"/>
              </a:rPr>
              <a:t>Services</a:t>
            </a:r>
          </a:p>
        </p:txBody>
      </p:sp>
      <p:pic>
        <p:nvPicPr>
          <p:cNvPr id="10" name="Picture 9">
            <a:extLst>
              <a:ext uri="{FF2B5EF4-FFF2-40B4-BE49-F238E27FC236}">
                <a16:creationId xmlns:a16="http://schemas.microsoft.com/office/drawing/2014/main" id="{C37E712B-C9FE-49C4-9AF8-7CB7024883C7}"/>
              </a:ext>
            </a:extLst>
          </p:cNvPr>
          <p:cNvPicPr>
            <a:picLocks noChangeAspect="1"/>
          </p:cNvPicPr>
          <p:nvPr/>
        </p:nvPicPr>
        <p:blipFill>
          <a:blip r:embed="rId3"/>
          <a:stretch>
            <a:fillRect/>
          </a:stretch>
        </p:blipFill>
        <p:spPr>
          <a:xfrm>
            <a:off x="6790511" y="4857766"/>
            <a:ext cx="1888732" cy="929376"/>
          </a:xfrm>
          <a:prstGeom prst="rect">
            <a:avLst/>
          </a:prstGeom>
        </p:spPr>
      </p:pic>
      <p:pic>
        <p:nvPicPr>
          <p:cNvPr id="12" name="Picture 11">
            <a:extLst>
              <a:ext uri="{FF2B5EF4-FFF2-40B4-BE49-F238E27FC236}">
                <a16:creationId xmlns:a16="http://schemas.microsoft.com/office/drawing/2014/main" id="{8A79167A-E999-485B-AFE0-251E2E98CC7A}"/>
              </a:ext>
            </a:extLst>
          </p:cNvPr>
          <p:cNvPicPr>
            <a:picLocks noChangeAspect="1"/>
          </p:cNvPicPr>
          <p:nvPr/>
        </p:nvPicPr>
        <p:blipFill>
          <a:blip r:embed="rId4"/>
          <a:stretch>
            <a:fillRect/>
          </a:stretch>
        </p:blipFill>
        <p:spPr>
          <a:xfrm>
            <a:off x="6819814" y="3367545"/>
            <a:ext cx="1830126" cy="1052322"/>
          </a:xfrm>
          <a:prstGeom prst="rect">
            <a:avLst/>
          </a:prstGeom>
        </p:spPr>
      </p:pic>
      <p:sp>
        <p:nvSpPr>
          <p:cNvPr id="18" name="Rectangle 17">
            <a:extLst>
              <a:ext uri="{FF2B5EF4-FFF2-40B4-BE49-F238E27FC236}">
                <a16:creationId xmlns:a16="http://schemas.microsoft.com/office/drawing/2014/main" id="{964DA092-684C-44E7-A840-7413C805F236}"/>
              </a:ext>
            </a:extLst>
          </p:cNvPr>
          <p:cNvSpPr/>
          <p:nvPr/>
        </p:nvSpPr>
        <p:spPr>
          <a:xfrm>
            <a:off x="6540734" y="2259895"/>
            <a:ext cx="2388283" cy="430887"/>
          </a:xfrm>
          <a:prstGeom prst="rect">
            <a:avLst/>
          </a:prstGeom>
        </p:spPr>
        <p:txBody>
          <a:bodyPr wrap="none">
            <a:spAutoFit/>
          </a:bodyPr>
          <a:lstStyle/>
          <a:p>
            <a:pPr algn="ctr"/>
            <a:r>
              <a:rPr lang="en-GB" sz="2200" dirty="0">
                <a:latin typeface="Myriad Pro" panose="020B0503030403020204" pitchFamily="34" charset="0"/>
              </a:rPr>
              <a:t>Summary statistics</a:t>
            </a:r>
          </a:p>
        </p:txBody>
      </p:sp>
      <p:sp>
        <p:nvSpPr>
          <p:cNvPr id="19" name="Rectangle 18">
            <a:extLst>
              <a:ext uri="{FF2B5EF4-FFF2-40B4-BE49-F238E27FC236}">
                <a16:creationId xmlns:a16="http://schemas.microsoft.com/office/drawing/2014/main" id="{80A561FE-671A-45E7-8BBC-E0D297754690}"/>
              </a:ext>
            </a:extLst>
          </p:cNvPr>
          <p:cNvSpPr/>
          <p:nvPr/>
        </p:nvSpPr>
        <p:spPr>
          <a:xfrm>
            <a:off x="3891951" y="2259895"/>
            <a:ext cx="1578766" cy="769441"/>
          </a:xfrm>
          <a:prstGeom prst="rect">
            <a:avLst/>
          </a:prstGeom>
        </p:spPr>
        <p:txBody>
          <a:bodyPr wrap="none">
            <a:spAutoFit/>
          </a:bodyPr>
          <a:lstStyle/>
          <a:p>
            <a:pPr algn="ctr"/>
            <a:r>
              <a:rPr lang="en-GB" sz="2200" dirty="0">
                <a:latin typeface="Myriad Pro" panose="020B0503030403020204" pitchFamily="34" charset="0"/>
              </a:rPr>
              <a:t>Community</a:t>
            </a:r>
          </a:p>
          <a:p>
            <a:pPr algn="ctr"/>
            <a:r>
              <a:rPr lang="fr-FR" sz="2200" dirty="0">
                <a:latin typeface="Myriad Pro" panose="020B0503030403020204" pitchFamily="34" charset="0"/>
              </a:rPr>
              <a:t>s</a:t>
            </a:r>
            <a:r>
              <a:rPr lang="en-GB" sz="2200" dirty="0" err="1">
                <a:latin typeface="Myriad Pro" panose="020B0503030403020204" pitchFamily="34" charset="0"/>
              </a:rPr>
              <a:t>tructure</a:t>
            </a:r>
            <a:endParaRPr lang="en-GB" sz="2200" dirty="0">
              <a:latin typeface="Myriad Pro" panose="020B0503030403020204" pitchFamily="34" charset="0"/>
            </a:endParaRPr>
          </a:p>
        </p:txBody>
      </p:sp>
      <p:pic>
        <p:nvPicPr>
          <p:cNvPr id="20" name="Picture 19">
            <a:extLst>
              <a:ext uri="{FF2B5EF4-FFF2-40B4-BE49-F238E27FC236}">
                <a16:creationId xmlns:a16="http://schemas.microsoft.com/office/drawing/2014/main" id="{A8BF520F-89A9-4F9D-A70E-90EB023E104A}"/>
              </a:ext>
            </a:extLst>
          </p:cNvPr>
          <p:cNvPicPr>
            <a:picLocks noChangeAspect="1"/>
          </p:cNvPicPr>
          <p:nvPr/>
        </p:nvPicPr>
        <p:blipFill>
          <a:blip r:embed="rId5"/>
          <a:stretch>
            <a:fillRect/>
          </a:stretch>
        </p:blipFill>
        <p:spPr>
          <a:xfrm>
            <a:off x="3397931" y="3681741"/>
            <a:ext cx="2566807" cy="1729409"/>
          </a:xfrm>
          <a:prstGeom prst="rect">
            <a:avLst/>
          </a:prstGeom>
        </p:spPr>
      </p:pic>
      <p:sp>
        <p:nvSpPr>
          <p:cNvPr id="31" name="Rectangle 30">
            <a:extLst>
              <a:ext uri="{FF2B5EF4-FFF2-40B4-BE49-F238E27FC236}">
                <a16:creationId xmlns:a16="http://schemas.microsoft.com/office/drawing/2014/main" id="{EBAAA987-853F-4A6A-9A36-D2510FE1271B}"/>
              </a:ext>
            </a:extLst>
          </p:cNvPr>
          <p:cNvSpPr/>
          <p:nvPr/>
        </p:nvSpPr>
        <p:spPr>
          <a:xfrm>
            <a:off x="1121917" y="2259895"/>
            <a:ext cx="1011752" cy="430887"/>
          </a:xfrm>
          <a:prstGeom prst="rect">
            <a:avLst/>
          </a:prstGeom>
        </p:spPr>
        <p:txBody>
          <a:bodyPr wrap="none">
            <a:spAutoFit/>
          </a:bodyPr>
          <a:lstStyle/>
          <a:p>
            <a:r>
              <a:rPr lang="en-GB" sz="2200" dirty="0">
                <a:latin typeface="Myriad Pro" panose="020B0503030403020204" pitchFamily="34" charset="0"/>
              </a:rPr>
              <a:t>Drivers</a:t>
            </a:r>
          </a:p>
        </p:txBody>
      </p:sp>
      <p:cxnSp>
        <p:nvCxnSpPr>
          <p:cNvPr id="38" name="Straight Arrow Connector 37">
            <a:extLst>
              <a:ext uri="{FF2B5EF4-FFF2-40B4-BE49-F238E27FC236}">
                <a16:creationId xmlns:a16="http://schemas.microsoft.com/office/drawing/2014/main" id="{AE82DB92-89BF-4346-8332-9AD87498C20A}"/>
              </a:ext>
            </a:extLst>
          </p:cNvPr>
          <p:cNvCxnSpPr>
            <a:cxnSpLocks/>
          </p:cNvCxnSpPr>
          <p:nvPr/>
        </p:nvCxnSpPr>
        <p:spPr>
          <a:xfrm>
            <a:off x="5701085" y="2489253"/>
            <a:ext cx="66791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00BDD6F-E854-4198-9C59-457E638F4C08}"/>
              </a:ext>
            </a:extLst>
          </p:cNvPr>
          <p:cNvCxnSpPr>
            <a:cxnSpLocks/>
          </p:cNvCxnSpPr>
          <p:nvPr/>
        </p:nvCxnSpPr>
        <p:spPr>
          <a:xfrm>
            <a:off x="9016779" y="2489253"/>
            <a:ext cx="810364"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274F7FA-3BC5-4125-8773-E01DEFD30F93}"/>
              </a:ext>
            </a:extLst>
          </p:cNvPr>
          <p:cNvPicPr>
            <a:picLocks noChangeAspect="1"/>
          </p:cNvPicPr>
          <p:nvPr/>
        </p:nvPicPr>
        <p:blipFill>
          <a:blip r:embed="rId6"/>
          <a:stretch>
            <a:fillRect/>
          </a:stretch>
        </p:blipFill>
        <p:spPr>
          <a:xfrm>
            <a:off x="874411" y="3107278"/>
            <a:ext cx="1506763" cy="2532644"/>
          </a:xfrm>
          <a:prstGeom prst="rect">
            <a:avLst/>
          </a:prstGeom>
        </p:spPr>
      </p:pic>
      <p:sp>
        <p:nvSpPr>
          <p:cNvPr id="13" name="Slide Number Placeholder 12">
            <a:extLst>
              <a:ext uri="{FF2B5EF4-FFF2-40B4-BE49-F238E27FC236}">
                <a16:creationId xmlns:a16="http://schemas.microsoft.com/office/drawing/2014/main" id="{EEB95A1C-7772-4C29-AF34-CB37AB37205C}"/>
              </a:ext>
            </a:extLst>
          </p:cNvPr>
          <p:cNvSpPr>
            <a:spLocks noGrp="1"/>
          </p:cNvSpPr>
          <p:nvPr>
            <p:ph type="sldNum" sz="quarter" idx="12"/>
          </p:nvPr>
        </p:nvSpPr>
        <p:spPr/>
        <p:txBody>
          <a:bodyPr/>
          <a:lstStyle/>
          <a:p>
            <a:fld id="{34BA187E-3B1D-49CC-A6C2-74DAB6A28C99}" type="slidenum">
              <a:rPr lang="en-GB" smtClean="0"/>
              <a:t>7</a:t>
            </a:fld>
            <a:endParaRPr lang="en-GB"/>
          </a:p>
        </p:txBody>
      </p:sp>
      <p:sp>
        <p:nvSpPr>
          <p:cNvPr id="14" name="Footer Placeholder 13">
            <a:extLst>
              <a:ext uri="{FF2B5EF4-FFF2-40B4-BE49-F238E27FC236}">
                <a16:creationId xmlns:a16="http://schemas.microsoft.com/office/drawing/2014/main" id="{88A1FE69-75EA-4B93-BB0C-44C9F68A02D7}"/>
              </a:ext>
            </a:extLst>
          </p:cNvPr>
          <p:cNvSpPr>
            <a:spLocks noGrp="1"/>
          </p:cNvSpPr>
          <p:nvPr>
            <p:ph type="ftr" sz="quarter" idx="11"/>
          </p:nvPr>
        </p:nvSpPr>
        <p:spPr/>
        <p:txBody>
          <a:bodyPr/>
          <a:lstStyle/>
          <a:p>
            <a:r>
              <a:rPr lang="fr-FR" dirty="0"/>
              <a:t>Introduction</a:t>
            </a:r>
            <a:endParaRPr lang="en-GB" dirty="0"/>
          </a:p>
        </p:txBody>
      </p:sp>
      <p:sp>
        <p:nvSpPr>
          <p:cNvPr id="32" name="Freeform: Shape 31">
            <a:extLst>
              <a:ext uri="{FF2B5EF4-FFF2-40B4-BE49-F238E27FC236}">
                <a16:creationId xmlns:a16="http://schemas.microsoft.com/office/drawing/2014/main" id="{54D8A183-D376-4CBE-962A-6B44A09B03D2}"/>
              </a:ext>
            </a:extLst>
          </p:cNvPr>
          <p:cNvSpPr/>
          <p:nvPr/>
        </p:nvSpPr>
        <p:spPr>
          <a:xfrm>
            <a:off x="2236871" y="2298794"/>
            <a:ext cx="1356173" cy="485363"/>
          </a:xfrm>
          <a:custGeom>
            <a:avLst/>
            <a:gdLst>
              <a:gd name="connsiteX0" fmla="*/ 0 w 1863725"/>
              <a:gd name="connsiteY0" fmla="*/ 193711 h 569570"/>
              <a:gd name="connsiteX1" fmla="*/ 76200 w 1863725"/>
              <a:gd name="connsiteY1" fmla="*/ 355636 h 569570"/>
              <a:gd name="connsiteX2" fmla="*/ 288925 w 1863725"/>
              <a:gd name="connsiteY2" fmla="*/ 406436 h 569570"/>
              <a:gd name="connsiteX3" fmla="*/ 476250 w 1863725"/>
              <a:gd name="connsiteY3" fmla="*/ 295311 h 569570"/>
              <a:gd name="connsiteX4" fmla="*/ 482600 w 1863725"/>
              <a:gd name="connsiteY4" fmla="*/ 114336 h 569570"/>
              <a:gd name="connsiteX5" fmla="*/ 349250 w 1863725"/>
              <a:gd name="connsiteY5" fmla="*/ 79411 h 569570"/>
              <a:gd name="connsiteX6" fmla="*/ 263525 w 1863725"/>
              <a:gd name="connsiteY6" fmla="*/ 184186 h 569570"/>
              <a:gd name="connsiteX7" fmla="*/ 311150 w 1863725"/>
              <a:gd name="connsiteY7" fmla="*/ 349286 h 569570"/>
              <a:gd name="connsiteX8" fmla="*/ 441325 w 1863725"/>
              <a:gd name="connsiteY8" fmla="*/ 492161 h 569570"/>
              <a:gd name="connsiteX9" fmla="*/ 615950 w 1863725"/>
              <a:gd name="connsiteY9" fmla="*/ 479461 h 569570"/>
              <a:gd name="connsiteX10" fmla="*/ 641350 w 1863725"/>
              <a:gd name="connsiteY10" fmla="*/ 301661 h 569570"/>
              <a:gd name="connsiteX11" fmla="*/ 812800 w 1863725"/>
              <a:gd name="connsiteY11" fmla="*/ 263561 h 569570"/>
              <a:gd name="connsiteX12" fmla="*/ 854075 w 1863725"/>
              <a:gd name="connsiteY12" fmla="*/ 107986 h 569570"/>
              <a:gd name="connsiteX13" fmla="*/ 974725 w 1863725"/>
              <a:gd name="connsiteY13" fmla="*/ 36 h 569570"/>
              <a:gd name="connsiteX14" fmla="*/ 1104900 w 1863725"/>
              <a:gd name="connsiteY14" fmla="*/ 98461 h 569570"/>
              <a:gd name="connsiteX15" fmla="*/ 936625 w 1863725"/>
              <a:gd name="connsiteY15" fmla="*/ 295311 h 569570"/>
              <a:gd name="connsiteX16" fmla="*/ 857250 w 1863725"/>
              <a:gd name="connsiteY16" fmla="*/ 403261 h 569570"/>
              <a:gd name="connsiteX17" fmla="*/ 1009650 w 1863725"/>
              <a:gd name="connsiteY17" fmla="*/ 568361 h 569570"/>
              <a:gd name="connsiteX18" fmla="*/ 1076325 w 1863725"/>
              <a:gd name="connsiteY18" fmla="*/ 311186 h 569570"/>
              <a:gd name="connsiteX19" fmla="*/ 1193800 w 1863725"/>
              <a:gd name="connsiteY19" fmla="*/ 365161 h 569570"/>
              <a:gd name="connsiteX20" fmla="*/ 1228725 w 1863725"/>
              <a:gd name="connsiteY20" fmla="*/ 282611 h 569570"/>
              <a:gd name="connsiteX21" fmla="*/ 1416050 w 1863725"/>
              <a:gd name="connsiteY21" fmla="*/ 533436 h 569570"/>
              <a:gd name="connsiteX22" fmla="*/ 1495425 w 1863725"/>
              <a:gd name="connsiteY22" fmla="*/ 225461 h 569570"/>
              <a:gd name="connsiteX23" fmla="*/ 1698625 w 1863725"/>
              <a:gd name="connsiteY23" fmla="*/ 330236 h 569570"/>
              <a:gd name="connsiteX24" fmla="*/ 1863725 w 1863725"/>
              <a:gd name="connsiteY24" fmla="*/ 349286 h 569570"/>
              <a:gd name="connsiteX0" fmla="*/ 0 w 1863725"/>
              <a:gd name="connsiteY0" fmla="*/ 193711 h 569570"/>
              <a:gd name="connsiteX1" fmla="*/ 76200 w 1863725"/>
              <a:gd name="connsiteY1" fmla="*/ 355636 h 569570"/>
              <a:gd name="connsiteX2" fmla="*/ 288925 w 1863725"/>
              <a:gd name="connsiteY2" fmla="*/ 406436 h 569570"/>
              <a:gd name="connsiteX3" fmla="*/ 476250 w 1863725"/>
              <a:gd name="connsiteY3" fmla="*/ 295311 h 569570"/>
              <a:gd name="connsiteX4" fmla="*/ 482600 w 1863725"/>
              <a:gd name="connsiteY4" fmla="*/ 114336 h 569570"/>
              <a:gd name="connsiteX5" fmla="*/ 349250 w 1863725"/>
              <a:gd name="connsiteY5" fmla="*/ 79411 h 569570"/>
              <a:gd name="connsiteX6" fmla="*/ 263525 w 1863725"/>
              <a:gd name="connsiteY6" fmla="*/ 184186 h 569570"/>
              <a:gd name="connsiteX7" fmla="*/ 311150 w 1863725"/>
              <a:gd name="connsiteY7" fmla="*/ 349286 h 569570"/>
              <a:gd name="connsiteX8" fmla="*/ 441325 w 1863725"/>
              <a:gd name="connsiteY8" fmla="*/ 492161 h 569570"/>
              <a:gd name="connsiteX9" fmla="*/ 615950 w 1863725"/>
              <a:gd name="connsiteY9" fmla="*/ 479461 h 569570"/>
              <a:gd name="connsiteX10" fmla="*/ 641350 w 1863725"/>
              <a:gd name="connsiteY10" fmla="*/ 301661 h 569570"/>
              <a:gd name="connsiteX11" fmla="*/ 812800 w 1863725"/>
              <a:gd name="connsiteY11" fmla="*/ 263561 h 569570"/>
              <a:gd name="connsiteX12" fmla="*/ 854075 w 1863725"/>
              <a:gd name="connsiteY12" fmla="*/ 107986 h 569570"/>
              <a:gd name="connsiteX13" fmla="*/ 974725 w 1863725"/>
              <a:gd name="connsiteY13" fmla="*/ 36 h 569570"/>
              <a:gd name="connsiteX14" fmla="*/ 1104900 w 1863725"/>
              <a:gd name="connsiteY14" fmla="*/ 98461 h 569570"/>
              <a:gd name="connsiteX15" fmla="*/ 936625 w 1863725"/>
              <a:gd name="connsiteY15" fmla="*/ 295311 h 569570"/>
              <a:gd name="connsiteX16" fmla="*/ 857250 w 1863725"/>
              <a:gd name="connsiteY16" fmla="*/ 403261 h 569570"/>
              <a:gd name="connsiteX17" fmla="*/ 1009650 w 1863725"/>
              <a:gd name="connsiteY17" fmla="*/ 568361 h 569570"/>
              <a:gd name="connsiteX18" fmla="*/ 1076325 w 1863725"/>
              <a:gd name="connsiteY18" fmla="*/ 311186 h 569570"/>
              <a:gd name="connsiteX19" fmla="*/ 1193800 w 1863725"/>
              <a:gd name="connsiteY19" fmla="*/ 365161 h 569570"/>
              <a:gd name="connsiteX20" fmla="*/ 1228725 w 1863725"/>
              <a:gd name="connsiteY20" fmla="*/ 282611 h 569570"/>
              <a:gd name="connsiteX21" fmla="*/ 1416050 w 1863725"/>
              <a:gd name="connsiteY21" fmla="*/ 533436 h 569570"/>
              <a:gd name="connsiteX22" fmla="*/ 1495425 w 1863725"/>
              <a:gd name="connsiteY22" fmla="*/ 225461 h 569570"/>
              <a:gd name="connsiteX23" fmla="*/ 1708150 w 1863725"/>
              <a:gd name="connsiteY23" fmla="*/ 368336 h 569570"/>
              <a:gd name="connsiteX24" fmla="*/ 1863725 w 1863725"/>
              <a:gd name="connsiteY24" fmla="*/ 349286 h 569570"/>
              <a:gd name="connsiteX0" fmla="*/ 0 w 1863725"/>
              <a:gd name="connsiteY0" fmla="*/ 193711 h 569570"/>
              <a:gd name="connsiteX1" fmla="*/ 76200 w 1863725"/>
              <a:gd name="connsiteY1" fmla="*/ 355636 h 569570"/>
              <a:gd name="connsiteX2" fmla="*/ 288925 w 1863725"/>
              <a:gd name="connsiteY2" fmla="*/ 406436 h 569570"/>
              <a:gd name="connsiteX3" fmla="*/ 476250 w 1863725"/>
              <a:gd name="connsiteY3" fmla="*/ 295311 h 569570"/>
              <a:gd name="connsiteX4" fmla="*/ 482600 w 1863725"/>
              <a:gd name="connsiteY4" fmla="*/ 114336 h 569570"/>
              <a:gd name="connsiteX5" fmla="*/ 349250 w 1863725"/>
              <a:gd name="connsiteY5" fmla="*/ 79411 h 569570"/>
              <a:gd name="connsiteX6" fmla="*/ 263525 w 1863725"/>
              <a:gd name="connsiteY6" fmla="*/ 184186 h 569570"/>
              <a:gd name="connsiteX7" fmla="*/ 311150 w 1863725"/>
              <a:gd name="connsiteY7" fmla="*/ 349286 h 569570"/>
              <a:gd name="connsiteX8" fmla="*/ 441325 w 1863725"/>
              <a:gd name="connsiteY8" fmla="*/ 492161 h 569570"/>
              <a:gd name="connsiteX9" fmla="*/ 615950 w 1863725"/>
              <a:gd name="connsiteY9" fmla="*/ 479461 h 569570"/>
              <a:gd name="connsiteX10" fmla="*/ 641350 w 1863725"/>
              <a:gd name="connsiteY10" fmla="*/ 301661 h 569570"/>
              <a:gd name="connsiteX11" fmla="*/ 812800 w 1863725"/>
              <a:gd name="connsiteY11" fmla="*/ 263561 h 569570"/>
              <a:gd name="connsiteX12" fmla="*/ 854075 w 1863725"/>
              <a:gd name="connsiteY12" fmla="*/ 107986 h 569570"/>
              <a:gd name="connsiteX13" fmla="*/ 974725 w 1863725"/>
              <a:gd name="connsiteY13" fmla="*/ 36 h 569570"/>
              <a:gd name="connsiteX14" fmla="*/ 1104900 w 1863725"/>
              <a:gd name="connsiteY14" fmla="*/ 98461 h 569570"/>
              <a:gd name="connsiteX15" fmla="*/ 936625 w 1863725"/>
              <a:gd name="connsiteY15" fmla="*/ 295311 h 569570"/>
              <a:gd name="connsiteX16" fmla="*/ 857250 w 1863725"/>
              <a:gd name="connsiteY16" fmla="*/ 403261 h 569570"/>
              <a:gd name="connsiteX17" fmla="*/ 1009650 w 1863725"/>
              <a:gd name="connsiteY17" fmla="*/ 568361 h 569570"/>
              <a:gd name="connsiteX18" fmla="*/ 1076325 w 1863725"/>
              <a:gd name="connsiteY18" fmla="*/ 311186 h 569570"/>
              <a:gd name="connsiteX19" fmla="*/ 1193800 w 1863725"/>
              <a:gd name="connsiteY19" fmla="*/ 365161 h 569570"/>
              <a:gd name="connsiteX20" fmla="*/ 1228725 w 1863725"/>
              <a:gd name="connsiteY20" fmla="*/ 282611 h 569570"/>
              <a:gd name="connsiteX21" fmla="*/ 1416050 w 1863725"/>
              <a:gd name="connsiteY21" fmla="*/ 533436 h 569570"/>
              <a:gd name="connsiteX22" fmla="*/ 1495425 w 1863725"/>
              <a:gd name="connsiteY22" fmla="*/ 225461 h 569570"/>
              <a:gd name="connsiteX23" fmla="*/ 1708150 w 1863725"/>
              <a:gd name="connsiteY23" fmla="*/ 368336 h 569570"/>
              <a:gd name="connsiteX24" fmla="*/ 1863725 w 1863725"/>
              <a:gd name="connsiteY24" fmla="*/ 349286 h 569570"/>
              <a:gd name="connsiteX0" fmla="*/ 0 w 1863725"/>
              <a:gd name="connsiteY0" fmla="*/ 193711 h 569570"/>
              <a:gd name="connsiteX1" fmla="*/ 76200 w 1863725"/>
              <a:gd name="connsiteY1" fmla="*/ 355636 h 569570"/>
              <a:gd name="connsiteX2" fmla="*/ 288925 w 1863725"/>
              <a:gd name="connsiteY2" fmla="*/ 406436 h 569570"/>
              <a:gd name="connsiteX3" fmla="*/ 476250 w 1863725"/>
              <a:gd name="connsiteY3" fmla="*/ 295311 h 569570"/>
              <a:gd name="connsiteX4" fmla="*/ 482600 w 1863725"/>
              <a:gd name="connsiteY4" fmla="*/ 114336 h 569570"/>
              <a:gd name="connsiteX5" fmla="*/ 349250 w 1863725"/>
              <a:gd name="connsiteY5" fmla="*/ 79411 h 569570"/>
              <a:gd name="connsiteX6" fmla="*/ 263525 w 1863725"/>
              <a:gd name="connsiteY6" fmla="*/ 184186 h 569570"/>
              <a:gd name="connsiteX7" fmla="*/ 311150 w 1863725"/>
              <a:gd name="connsiteY7" fmla="*/ 349286 h 569570"/>
              <a:gd name="connsiteX8" fmla="*/ 441325 w 1863725"/>
              <a:gd name="connsiteY8" fmla="*/ 492161 h 569570"/>
              <a:gd name="connsiteX9" fmla="*/ 615950 w 1863725"/>
              <a:gd name="connsiteY9" fmla="*/ 479461 h 569570"/>
              <a:gd name="connsiteX10" fmla="*/ 641350 w 1863725"/>
              <a:gd name="connsiteY10" fmla="*/ 301661 h 569570"/>
              <a:gd name="connsiteX11" fmla="*/ 812800 w 1863725"/>
              <a:gd name="connsiteY11" fmla="*/ 263561 h 569570"/>
              <a:gd name="connsiteX12" fmla="*/ 854075 w 1863725"/>
              <a:gd name="connsiteY12" fmla="*/ 107986 h 569570"/>
              <a:gd name="connsiteX13" fmla="*/ 974725 w 1863725"/>
              <a:gd name="connsiteY13" fmla="*/ 36 h 569570"/>
              <a:gd name="connsiteX14" fmla="*/ 1104900 w 1863725"/>
              <a:gd name="connsiteY14" fmla="*/ 98461 h 569570"/>
              <a:gd name="connsiteX15" fmla="*/ 936625 w 1863725"/>
              <a:gd name="connsiteY15" fmla="*/ 295311 h 569570"/>
              <a:gd name="connsiteX16" fmla="*/ 857250 w 1863725"/>
              <a:gd name="connsiteY16" fmla="*/ 403261 h 569570"/>
              <a:gd name="connsiteX17" fmla="*/ 1009650 w 1863725"/>
              <a:gd name="connsiteY17" fmla="*/ 568361 h 569570"/>
              <a:gd name="connsiteX18" fmla="*/ 1076325 w 1863725"/>
              <a:gd name="connsiteY18" fmla="*/ 311186 h 569570"/>
              <a:gd name="connsiteX19" fmla="*/ 1193800 w 1863725"/>
              <a:gd name="connsiteY19" fmla="*/ 365161 h 569570"/>
              <a:gd name="connsiteX20" fmla="*/ 1228725 w 1863725"/>
              <a:gd name="connsiteY20" fmla="*/ 282611 h 569570"/>
              <a:gd name="connsiteX21" fmla="*/ 1416050 w 1863725"/>
              <a:gd name="connsiteY21" fmla="*/ 533436 h 569570"/>
              <a:gd name="connsiteX22" fmla="*/ 1495425 w 1863725"/>
              <a:gd name="connsiteY22" fmla="*/ 225461 h 569570"/>
              <a:gd name="connsiteX23" fmla="*/ 1708150 w 1863725"/>
              <a:gd name="connsiteY23" fmla="*/ 368336 h 569570"/>
              <a:gd name="connsiteX24" fmla="*/ 1863725 w 1863725"/>
              <a:gd name="connsiteY24" fmla="*/ 349286 h 569570"/>
              <a:gd name="connsiteX0" fmla="*/ 0 w 1863725"/>
              <a:gd name="connsiteY0" fmla="*/ 193711 h 569570"/>
              <a:gd name="connsiteX1" fmla="*/ 76200 w 1863725"/>
              <a:gd name="connsiteY1" fmla="*/ 355636 h 569570"/>
              <a:gd name="connsiteX2" fmla="*/ 288925 w 1863725"/>
              <a:gd name="connsiteY2" fmla="*/ 406436 h 569570"/>
              <a:gd name="connsiteX3" fmla="*/ 476250 w 1863725"/>
              <a:gd name="connsiteY3" fmla="*/ 295311 h 569570"/>
              <a:gd name="connsiteX4" fmla="*/ 482600 w 1863725"/>
              <a:gd name="connsiteY4" fmla="*/ 114336 h 569570"/>
              <a:gd name="connsiteX5" fmla="*/ 349250 w 1863725"/>
              <a:gd name="connsiteY5" fmla="*/ 79411 h 569570"/>
              <a:gd name="connsiteX6" fmla="*/ 263525 w 1863725"/>
              <a:gd name="connsiteY6" fmla="*/ 184186 h 569570"/>
              <a:gd name="connsiteX7" fmla="*/ 311150 w 1863725"/>
              <a:gd name="connsiteY7" fmla="*/ 349286 h 569570"/>
              <a:gd name="connsiteX8" fmla="*/ 441325 w 1863725"/>
              <a:gd name="connsiteY8" fmla="*/ 492161 h 569570"/>
              <a:gd name="connsiteX9" fmla="*/ 615950 w 1863725"/>
              <a:gd name="connsiteY9" fmla="*/ 479461 h 569570"/>
              <a:gd name="connsiteX10" fmla="*/ 641350 w 1863725"/>
              <a:gd name="connsiteY10" fmla="*/ 301661 h 569570"/>
              <a:gd name="connsiteX11" fmla="*/ 812800 w 1863725"/>
              <a:gd name="connsiteY11" fmla="*/ 263561 h 569570"/>
              <a:gd name="connsiteX12" fmla="*/ 854075 w 1863725"/>
              <a:gd name="connsiteY12" fmla="*/ 107986 h 569570"/>
              <a:gd name="connsiteX13" fmla="*/ 974725 w 1863725"/>
              <a:gd name="connsiteY13" fmla="*/ 36 h 569570"/>
              <a:gd name="connsiteX14" fmla="*/ 1104900 w 1863725"/>
              <a:gd name="connsiteY14" fmla="*/ 98461 h 569570"/>
              <a:gd name="connsiteX15" fmla="*/ 936625 w 1863725"/>
              <a:gd name="connsiteY15" fmla="*/ 295311 h 569570"/>
              <a:gd name="connsiteX16" fmla="*/ 857250 w 1863725"/>
              <a:gd name="connsiteY16" fmla="*/ 403261 h 569570"/>
              <a:gd name="connsiteX17" fmla="*/ 1009650 w 1863725"/>
              <a:gd name="connsiteY17" fmla="*/ 568361 h 569570"/>
              <a:gd name="connsiteX18" fmla="*/ 1076325 w 1863725"/>
              <a:gd name="connsiteY18" fmla="*/ 311186 h 569570"/>
              <a:gd name="connsiteX19" fmla="*/ 1193800 w 1863725"/>
              <a:gd name="connsiteY19" fmla="*/ 365161 h 569570"/>
              <a:gd name="connsiteX20" fmla="*/ 1228725 w 1863725"/>
              <a:gd name="connsiteY20" fmla="*/ 282611 h 569570"/>
              <a:gd name="connsiteX21" fmla="*/ 1416050 w 1863725"/>
              <a:gd name="connsiteY21" fmla="*/ 533436 h 569570"/>
              <a:gd name="connsiteX22" fmla="*/ 1495425 w 1863725"/>
              <a:gd name="connsiteY22" fmla="*/ 225461 h 569570"/>
              <a:gd name="connsiteX23" fmla="*/ 1708150 w 1863725"/>
              <a:gd name="connsiteY23" fmla="*/ 368336 h 569570"/>
              <a:gd name="connsiteX24" fmla="*/ 1863725 w 1863725"/>
              <a:gd name="connsiteY24" fmla="*/ 349286 h 569570"/>
              <a:gd name="connsiteX0" fmla="*/ 0 w 1863725"/>
              <a:gd name="connsiteY0" fmla="*/ 193711 h 569570"/>
              <a:gd name="connsiteX1" fmla="*/ 76200 w 1863725"/>
              <a:gd name="connsiteY1" fmla="*/ 355636 h 569570"/>
              <a:gd name="connsiteX2" fmla="*/ 288925 w 1863725"/>
              <a:gd name="connsiteY2" fmla="*/ 406436 h 569570"/>
              <a:gd name="connsiteX3" fmla="*/ 476250 w 1863725"/>
              <a:gd name="connsiteY3" fmla="*/ 295311 h 569570"/>
              <a:gd name="connsiteX4" fmla="*/ 482600 w 1863725"/>
              <a:gd name="connsiteY4" fmla="*/ 114336 h 569570"/>
              <a:gd name="connsiteX5" fmla="*/ 349250 w 1863725"/>
              <a:gd name="connsiteY5" fmla="*/ 79411 h 569570"/>
              <a:gd name="connsiteX6" fmla="*/ 263525 w 1863725"/>
              <a:gd name="connsiteY6" fmla="*/ 184186 h 569570"/>
              <a:gd name="connsiteX7" fmla="*/ 311150 w 1863725"/>
              <a:gd name="connsiteY7" fmla="*/ 349286 h 569570"/>
              <a:gd name="connsiteX8" fmla="*/ 441325 w 1863725"/>
              <a:gd name="connsiteY8" fmla="*/ 492161 h 569570"/>
              <a:gd name="connsiteX9" fmla="*/ 615950 w 1863725"/>
              <a:gd name="connsiteY9" fmla="*/ 479461 h 569570"/>
              <a:gd name="connsiteX10" fmla="*/ 641350 w 1863725"/>
              <a:gd name="connsiteY10" fmla="*/ 301661 h 569570"/>
              <a:gd name="connsiteX11" fmla="*/ 812800 w 1863725"/>
              <a:gd name="connsiteY11" fmla="*/ 263561 h 569570"/>
              <a:gd name="connsiteX12" fmla="*/ 854075 w 1863725"/>
              <a:gd name="connsiteY12" fmla="*/ 107986 h 569570"/>
              <a:gd name="connsiteX13" fmla="*/ 974725 w 1863725"/>
              <a:gd name="connsiteY13" fmla="*/ 36 h 569570"/>
              <a:gd name="connsiteX14" fmla="*/ 1104900 w 1863725"/>
              <a:gd name="connsiteY14" fmla="*/ 98461 h 569570"/>
              <a:gd name="connsiteX15" fmla="*/ 936625 w 1863725"/>
              <a:gd name="connsiteY15" fmla="*/ 295311 h 569570"/>
              <a:gd name="connsiteX16" fmla="*/ 857250 w 1863725"/>
              <a:gd name="connsiteY16" fmla="*/ 403261 h 569570"/>
              <a:gd name="connsiteX17" fmla="*/ 1009650 w 1863725"/>
              <a:gd name="connsiteY17" fmla="*/ 568361 h 569570"/>
              <a:gd name="connsiteX18" fmla="*/ 1076325 w 1863725"/>
              <a:gd name="connsiteY18" fmla="*/ 311186 h 569570"/>
              <a:gd name="connsiteX19" fmla="*/ 1158875 w 1863725"/>
              <a:gd name="connsiteY19" fmla="*/ 346111 h 569570"/>
              <a:gd name="connsiteX20" fmla="*/ 1228725 w 1863725"/>
              <a:gd name="connsiteY20" fmla="*/ 282611 h 569570"/>
              <a:gd name="connsiteX21" fmla="*/ 1416050 w 1863725"/>
              <a:gd name="connsiteY21" fmla="*/ 533436 h 569570"/>
              <a:gd name="connsiteX22" fmla="*/ 1495425 w 1863725"/>
              <a:gd name="connsiteY22" fmla="*/ 225461 h 569570"/>
              <a:gd name="connsiteX23" fmla="*/ 1708150 w 1863725"/>
              <a:gd name="connsiteY23" fmla="*/ 368336 h 569570"/>
              <a:gd name="connsiteX24" fmla="*/ 1863725 w 1863725"/>
              <a:gd name="connsiteY24" fmla="*/ 349286 h 569570"/>
              <a:gd name="connsiteX0" fmla="*/ 0 w 1863725"/>
              <a:gd name="connsiteY0" fmla="*/ 193711 h 570124"/>
              <a:gd name="connsiteX1" fmla="*/ 76200 w 1863725"/>
              <a:gd name="connsiteY1" fmla="*/ 355636 h 570124"/>
              <a:gd name="connsiteX2" fmla="*/ 288925 w 1863725"/>
              <a:gd name="connsiteY2" fmla="*/ 406436 h 570124"/>
              <a:gd name="connsiteX3" fmla="*/ 476250 w 1863725"/>
              <a:gd name="connsiteY3" fmla="*/ 295311 h 570124"/>
              <a:gd name="connsiteX4" fmla="*/ 482600 w 1863725"/>
              <a:gd name="connsiteY4" fmla="*/ 114336 h 570124"/>
              <a:gd name="connsiteX5" fmla="*/ 349250 w 1863725"/>
              <a:gd name="connsiteY5" fmla="*/ 79411 h 570124"/>
              <a:gd name="connsiteX6" fmla="*/ 263525 w 1863725"/>
              <a:gd name="connsiteY6" fmla="*/ 184186 h 570124"/>
              <a:gd name="connsiteX7" fmla="*/ 311150 w 1863725"/>
              <a:gd name="connsiteY7" fmla="*/ 349286 h 570124"/>
              <a:gd name="connsiteX8" fmla="*/ 441325 w 1863725"/>
              <a:gd name="connsiteY8" fmla="*/ 492161 h 570124"/>
              <a:gd name="connsiteX9" fmla="*/ 615950 w 1863725"/>
              <a:gd name="connsiteY9" fmla="*/ 479461 h 570124"/>
              <a:gd name="connsiteX10" fmla="*/ 641350 w 1863725"/>
              <a:gd name="connsiteY10" fmla="*/ 301661 h 570124"/>
              <a:gd name="connsiteX11" fmla="*/ 812800 w 1863725"/>
              <a:gd name="connsiteY11" fmla="*/ 263561 h 570124"/>
              <a:gd name="connsiteX12" fmla="*/ 854075 w 1863725"/>
              <a:gd name="connsiteY12" fmla="*/ 107986 h 570124"/>
              <a:gd name="connsiteX13" fmla="*/ 974725 w 1863725"/>
              <a:gd name="connsiteY13" fmla="*/ 36 h 570124"/>
              <a:gd name="connsiteX14" fmla="*/ 1104900 w 1863725"/>
              <a:gd name="connsiteY14" fmla="*/ 98461 h 570124"/>
              <a:gd name="connsiteX15" fmla="*/ 936625 w 1863725"/>
              <a:gd name="connsiteY15" fmla="*/ 295311 h 570124"/>
              <a:gd name="connsiteX16" fmla="*/ 857250 w 1863725"/>
              <a:gd name="connsiteY16" fmla="*/ 403261 h 570124"/>
              <a:gd name="connsiteX17" fmla="*/ 1009650 w 1863725"/>
              <a:gd name="connsiteY17" fmla="*/ 568361 h 570124"/>
              <a:gd name="connsiteX18" fmla="*/ 1076325 w 1863725"/>
              <a:gd name="connsiteY18" fmla="*/ 311186 h 570124"/>
              <a:gd name="connsiteX19" fmla="*/ 1158875 w 1863725"/>
              <a:gd name="connsiteY19" fmla="*/ 346111 h 570124"/>
              <a:gd name="connsiteX20" fmla="*/ 1228725 w 1863725"/>
              <a:gd name="connsiteY20" fmla="*/ 282611 h 570124"/>
              <a:gd name="connsiteX21" fmla="*/ 1416050 w 1863725"/>
              <a:gd name="connsiteY21" fmla="*/ 533436 h 570124"/>
              <a:gd name="connsiteX22" fmla="*/ 1495425 w 1863725"/>
              <a:gd name="connsiteY22" fmla="*/ 225461 h 570124"/>
              <a:gd name="connsiteX23" fmla="*/ 1708150 w 1863725"/>
              <a:gd name="connsiteY23" fmla="*/ 368336 h 570124"/>
              <a:gd name="connsiteX24" fmla="*/ 1863725 w 1863725"/>
              <a:gd name="connsiteY24" fmla="*/ 349286 h 570124"/>
              <a:gd name="connsiteX0" fmla="*/ 0 w 1863725"/>
              <a:gd name="connsiteY0" fmla="*/ 193711 h 570124"/>
              <a:gd name="connsiteX1" fmla="*/ 76200 w 1863725"/>
              <a:gd name="connsiteY1" fmla="*/ 355636 h 570124"/>
              <a:gd name="connsiteX2" fmla="*/ 288925 w 1863725"/>
              <a:gd name="connsiteY2" fmla="*/ 406436 h 570124"/>
              <a:gd name="connsiteX3" fmla="*/ 476250 w 1863725"/>
              <a:gd name="connsiteY3" fmla="*/ 295311 h 570124"/>
              <a:gd name="connsiteX4" fmla="*/ 482600 w 1863725"/>
              <a:gd name="connsiteY4" fmla="*/ 114336 h 570124"/>
              <a:gd name="connsiteX5" fmla="*/ 349250 w 1863725"/>
              <a:gd name="connsiteY5" fmla="*/ 79411 h 570124"/>
              <a:gd name="connsiteX6" fmla="*/ 263525 w 1863725"/>
              <a:gd name="connsiteY6" fmla="*/ 184186 h 570124"/>
              <a:gd name="connsiteX7" fmla="*/ 311150 w 1863725"/>
              <a:gd name="connsiteY7" fmla="*/ 349286 h 570124"/>
              <a:gd name="connsiteX8" fmla="*/ 441325 w 1863725"/>
              <a:gd name="connsiteY8" fmla="*/ 492161 h 570124"/>
              <a:gd name="connsiteX9" fmla="*/ 615950 w 1863725"/>
              <a:gd name="connsiteY9" fmla="*/ 479461 h 570124"/>
              <a:gd name="connsiteX10" fmla="*/ 641350 w 1863725"/>
              <a:gd name="connsiteY10" fmla="*/ 301661 h 570124"/>
              <a:gd name="connsiteX11" fmla="*/ 812800 w 1863725"/>
              <a:gd name="connsiteY11" fmla="*/ 263561 h 570124"/>
              <a:gd name="connsiteX12" fmla="*/ 854075 w 1863725"/>
              <a:gd name="connsiteY12" fmla="*/ 107986 h 570124"/>
              <a:gd name="connsiteX13" fmla="*/ 974725 w 1863725"/>
              <a:gd name="connsiteY13" fmla="*/ 36 h 570124"/>
              <a:gd name="connsiteX14" fmla="*/ 1104900 w 1863725"/>
              <a:gd name="connsiteY14" fmla="*/ 98461 h 570124"/>
              <a:gd name="connsiteX15" fmla="*/ 936625 w 1863725"/>
              <a:gd name="connsiteY15" fmla="*/ 295311 h 570124"/>
              <a:gd name="connsiteX16" fmla="*/ 857250 w 1863725"/>
              <a:gd name="connsiteY16" fmla="*/ 403261 h 570124"/>
              <a:gd name="connsiteX17" fmla="*/ 1009650 w 1863725"/>
              <a:gd name="connsiteY17" fmla="*/ 568361 h 570124"/>
              <a:gd name="connsiteX18" fmla="*/ 1076325 w 1863725"/>
              <a:gd name="connsiteY18" fmla="*/ 311186 h 570124"/>
              <a:gd name="connsiteX19" fmla="*/ 1158875 w 1863725"/>
              <a:gd name="connsiteY19" fmla="*/ 346111 h 570124"/>
              <a:gd name="connsiteX20" fmla="*/ 1228725 w 1863725"/>
              <a:gd name="connsiteY20" fmla="*/ 282611 h 570124"/>
              <a:gd name="connsiteX21" fmla="*/ 1416050 w 1863725"/>
              <a:gd name="connsiteY21" fmla="*/ 533436 h 570124"/>
              <a:gd name="connsiteX22" fmla="*/ 1495425 w 1863725"/>
              <a:gd name="connsiteY22" fmla="*/ 225461 h 570124"/>
              <a:gd name="connsiteX23" fmla="*/ 1708150 w 1863725"/>
              <a:gd name="connsiteY23" fmla="*/ 368336 h 570124"/>
              <a:gd name="connsiteX24" fmla="*/ 1863725 w 1863725"/>
              <a:gd name="connsiteY24" fmla="*/ 349286 h 570124"/>
              <a:gd name="connsiteX0" fmla="*/ 0 w 1863725"/>
              <a:gd name="connsiteY0" fmla="*/ 193710 h 569586"/>
              <a:gd name="connsiteX1" fmla="*/ 76200 w 1863725"/>
              <a:gd name="connsiteY1" fmla="*/ 355635 h 569586"/>
              <a:gd name="connsiteX2" fmla="*/ 288925 w 1863725"/>
              <a:gd name="connsiteY2" fmla="*/ 406435 h 569586"/>
              <a:gd name="connsiteX3" fmla="*/ 476250 w 1863725"/>
              <a:gd name="connsiteY3" fmla="*/ 295310 h 569586"/>
              <a:gd name="connsiteX4" fmla="*/ 482600 w 1863725"/>
              <a:gd name="connsiteY4" fmla="*/ 114335 h 569586"/>
              <a:gd name="connsiteX5" fmla="*/ 349250 w 1863725"/>
              <a:gd name="connsiteY5" fmla="*/ 79410 h 569586"/>
              <a:gd name="connsiteX6" fmla="*/ 263525 w 1863725"/>
              <a:gd name="connsiteY6" fmla="*/ 184185 h 569586"/>
              <a:gd name="connsiteX7" fmla="*/ 311150 w 1863725"/>
              <a:gd name="connsiteY7" fmla="*/ 349285 h 569586"/>
              <a:gd name="connsiteX8" fmla="*/ 441325 w 1863725"/>
              <a:gd name="connsiteY8" fmla="*/ 492160 h 569586"/>
              <a:gd name="connsiteX9" fmla="*/ 615950 w 1863725"/>
              <a:gd name="connsiteY9" fmla="*/ 479460 h 569586"/>
              <a:gd name="connsiteX10" fmla="*/ 641350 w 1863725"/>
              <a:gd name="connsiteY10" fmla="*/ 301660 h 569586"/>
              <a:gd name="connsiteX11" fmla="*/ 812800 w 1863725"/>
              <a:gd name="connsiteY11" fmla="*/ 263560 h 569586"/>
              <a:gd name="connsiteX12" fmla="*/ 854075 w 1863725"/>
              <a:gd name="connsiteY12" fmla="*/ 107985 h 569586"/>
              <a:gd name="connsiteX13" fmla="*/ 974725 w 1863725"/>
              <a:gd name="connsiteY13" fmla="*/ 35 h 569586"/>
              <a:gd name="connsiteX14" fmla="*/ 1104900 w 1863725"/>
              <a:gd name="connsiteY14" fmla="*/ 98460 h 569586"/>
              <a:gd name="connsiteX15" fmla="*/ 1006475 w 1863725"/>
              <a:gd name="connsiteY15" fmla="*/ 282610 h 569586"/>
              <a:gd name="connsiteX16" fmla="*/ 857250 w 1863725"/>
              <a:gd name="connsiteY16" fmla="*/ 403260 h 569586"/>
              <a:gd name="connsiteX17" fmla="*/ 1009650 w 1863725"/>
              <a:gd name="connsiteY17" fmla="*/ 568360 h 569586"/>
              <a:gd name="connsiteX18" fmla="*/ 1076325 w 1863725"/>
              <a:gd name="connsiteY18" fmla="*/ 311185 h 569586"/>
              <a:gd name="connsiteX19" fmla="*/ 1158875 w 1863725"/>
              <a:gd name="connsiteY19" fmla="*/ 346110 h 569586"/>
              <a:gd name="connsiteX20" fmla="*/ 1228725 w 1863725"/>
              <a:gd name="connsiteY20" fmla="*/ 282610 h 569586"/>
              <a:gd name="connsiteX21" fmla="*/ 1416050 w 1863725"/>
              <a:gd name="connsiteY21" fmla="*/ 533435 h 569586"/>
              <a:gd name="connsiteX22" fmla="*/ 1495425 w 1863725"/>
              <a:gd name="connsiteY22" fmla="*/ 225460 h 569586"/>
              <a:gd name="connsiteX23" fmla="*/ 1708150 w 1863725"/>
              <a:gd name="connsiteY23" fmla="*/ 368335 h 569586"/>
              <a:gd name="connsiteX24" fmla="*/ 1863725 w 1863725"/>
              <a:gd name="connsiteY24" fmla="*/ 349285 h 569586"/>
              <a:gd name="connsiteX0" fmla="*/ 0 w 1863725"/>
              <a:gd name="connsiteY0" fmla="*/ 194047 h 569923"/>
              <a:gd name="connsiteX1" fmla="*/ 76200 w 1863725"/>
              <a:gd name="connsiteY1" fmla="*/ 355972 h 569923"/>
              <a:gd name="connsiteX2" fmla="*/ 288925 w 1863725"/>
              <a:gd name="connsiteY2" fmla="*/ 406772 h 569923"/>
              <a:gd name="connsiteX3" fmla="*/ 476250 w 1863725"/>
              <a:gd name="connsiteY3" fmla="*/ 295647 h 569923"/>
              <a:gd name="connsiteX4" fmla="*/ 482600 w 1863725"/>
              <a:gd name="connsiteY4" fmla="*/ 114672 h 569923"/>
              <a:gd name="connsiteX5" fmla="*/ 349250 w 1863725"/>
              <a:gd name="connsiteY5" fmla="*/ 79747 h 569923"/>
              <a:gd name="connsiteX6" fmla="*/ 263525 w 1863725"/>
              <a:gd name="connsiteY6" fmla="*/ 184522 h 569923"/>
              <a:gd name="connsiteX7" fmla="*/ 311150 w 1863725"/>
              <a:gd name="connsiteY7" fmla="*/ 349622 h 569923"/>
              <a:gd name="connsiteX8" fmla="*/ 441325 w 1863725"/>
              <a:gd name="connsiteY8" fmla="*/ 492497 h 569923"/>
              <a:gd name="connsiteX9" fmla="*/ 615950 w 1863725"/>
              <a:gd name="connsiteY9" fmla="*/ 479797 h 569923"/>
              <a:gd name="connsiteX10" fmla="*/ 641350 w 1863725"/>
              <a:gd name="connsiteY10" fmla="*/ 301997 h 569923"/>
              <a:gd name="connsiteX11" fmla="*/ 812800 w 1863725"/>
              <a:gd name="connsiteY11" fmla="*/ 263897 h 569923"/>
              <a:gd name="connsiteX12" fmla="*/ 854075 w 1863725"/>
              <a:gd name="connsiteY12" fmla="*/ 108322 h 569923"/>
              <a:gd name="connsiteX13" fmla="*/ 974725 w 1863725"/>
              <a:gd name="connsiteY13" fmla="*/ 372 h 569923"/>
              <a:gd name="connsiteX14" fmla="*/ 1104900 w 1863725"/>
              <a:gd name="connsiteY14" fmla="*/ 98797 h 569923"/>
              <a:gd name="connsiteX15" fmla="*/ 1006475 w 1863725"/>
              <a:gd name="connsiteY15" fmla="*/ 282947 h 569923"/>
              <a:gd name="connsiteX16" fmla="*/ 857250 w 1863725"/>
              <a:gd name="connsiteY16" fmla="*/ 403597 h 569923"/>
              <a:gd name="connsiteX17" fmla="*/ 1009650 w 1863725"/>
              <a:gd name="connsiteY17" fmla="*/ 568697 h 569923"/>
              <a:gd name="connsiteX18" fmla="*/ 1076325 w 1863725"/>
              <a:gd name="connsiteY18" fmla="*/ 311522 h 569923"/>
              <a:gd name="connsiteX19" fmla="*/ 1158875 w 1863725"/>
              <a:gd name="connsiteY19" fmla="*/ 346447 h 569923"/>
              <a:gd name="connsiteX20" fmla="*/ 1228725 w 1863725"/>
              <a:gd name="connsiteY20" fmla="*/ 282947 h 569923"/>
              <a:gd name="connsiteX21" fmla="*/ 1416050 w 1863725"/>
              <a:gd name="connsiteY21" fmla="*/ 533772 h 569923"/>
              <a:gd name="connsiteX22" fmla="*/ 1495425 w 1863725"/>
              <a:gd name="connsiteY22" fmla="*/ 225797 h 569923"/>
              <a:gd name="connsiteX23" fmla="*/ 1708150 w 1863725"/>
              <a:gd name="connsiteY23" fmla="*/ 368672 h 569923"/>
              <a:gd name="connsiteX24" fmla="*/ 1863725 w 1863725"/>
              <a:gd name="connsiteY24" fmla="*/ 349622 h 569923"/>
              <a:gd name="connsiteX0" fmla="*/ 0 w 1863725"/>
              <a:gd name="connsiteY0" fmla="*/ 194047 h 569923"/>
              <a:gd name="connsiteX1" fmla="*/ 76200 w 1863725"/>
              <a:gd name="connsiteY1" fmla="*/ 355972 h 569923"/>
              <a:gd name="connsiteX2" fmla="*/ 288925 w 1863725"/>
              <a:gd name="connsiteY2" fmla="*/ 406772 h 569923"/>
              <a:gd name="connsiteX3" fmla="*/ 476250 w 1863725"/>
              <a:gd name="connsiteY3" fmla="*/ 295647 h 569923"/>
              <a:gd name="connsiteX4" fmla="*/ 482600 w 1863725"/>
              <a:gd name="connsiteY4" fmla="*/ 114672 h 569923"/>
              <a:gd name="connsiteX5" fmla="*/ 349250 w 1863725"/>
              <a:gd name="connsiteY5" fmla="*/ 79747 h 569923"/>
              <a:gd name="connsiteX6" fmla="*/ 263525 w 1863725"/>
              <a:gd name="connsiteY6" fmla="*/ 184522 h 569923"/>
              <a:gd name="connsiteX7" fmla="*/ 311150 w 1863725"/>
              <a:gd name="connsiteY7" fmla="*/ 349622 h 569923"/>
              <a:gd name="connsiteX8" fmla="*/ 441325 w 1863725"/>
              <a:gd name="connsiteY8" fmla="*/ 492497 h 569923"/>
              <a:gd name="connsiteX9" fmla="*/ 615950 w 1863725"/>
              <a:gd name="connsiteY9" fmla="*/ 479797 h 569923"/>
              <a:gd name="connsiteX10" fmla="*/ 641350 w 1863725"/>
              <a:gd name="connsiteY10" fmla="*/ 301997 h 569923"/>
              <a:gd name="connsiteX11" fmla="*/ 812800 w 1863725"/>
              <a:gd name="connsiteY11" fmla="*/ 263897 h 569923"/>
              <a:gd name="connsiteX12" fmla="*/ 854075 w 1863725"/>
              <a:gd name="connsiteY12" fmla="*/ 108322 h 569923"/>
              <a:gd name="connsiteX13" fmla="*/ 974725 w 1863725"/>
              <a:gd name="connsiteY13" fmla="*/ 372 h 569923"/>
              <a:gd name="connsiteX14" fmla="*/ 1104900 w 1863725"/>
              <a:gd name="connsiteY14" fmla="*/ 98797 h 569923"/>
              <a:gd name="connsiteX15" fmla="*/ 1006475 w 1863725"/>
              <a:gd name="connsiteY15" fmla="*/ 282947 h 569923"/>
              <a:gd name="connsiteX16" fmla="*/ 857250 w 1863725"/>
              <a:gd name="connsiteY16" fmla="*/ 403597 h 569923"/>
              <a:gd name="connsiteX17" fmla="*/ 1009650 w 1863725"/>
              <a:gd name="connsiteY17" fmla="*/ 568697 h 569923"/>
              <a:gd name="connsiteX18" fmla="*/ 1076325 w 1863725"/>
              <a:gd name="connsiteY18" fmla="*/ 311522 h 569923"/>
              <a:gd name="connsiteX19" fmla="*/ 1158875 w 1863725"/>
              <a:gd name="connsiteY19" fmla="*/ 346447 h 569923"/>
              <a:gd name="connsiteX20" fmla="*/ 1228725 w 1863725"/>
              <a:gd name="connsiteY20" fmla="*/ 282947 h 569923"/>
              <a:gd name="connsiteX21" fmla="*/ 1416050 w 1863725"/>
              <a:gd name="connsiteY21" fmla="*/ 533772 h 569923"/>
              <a:gd name="connsiteX22" fmla="*/ 1495425 w 1863725"/>
              <a:gd name="connsiteY22" fmla="*/ 225797 h 569923"/>
              <a:gd name="connsiteX23" fmla="*/ 1708150 w 1863725"/>
              <a:gd name="connsiteY23" fmla="*/ 368672 h 569923"/>
              <a:gd name="connsiteX24" fmla="*/ 1863725 w 1863725"/>
              <a:gd name="connsiteY24" fmla="*/ 349622 h 569923"/>
              <a:gd name="connsiteX0" fmla="*/ 0 w 1863725"/>
              <a:gd name="connsiteY0" fmla="*/ 194047 h 569923"/>
              <a:gd name="connsiteX1" fmla="*/ 76200 w 1863725"/>
              <a:gd name="connsiteY1" fmla="*/ 355972 h 569923"/>
              <a:gd name="connsiteX2" fmla="*/ 288925 w 1863725"/>
              <a:gd name="connsiteY2" fmla="*/ 406772 h 569923"/>
              <a:gd name="connsiteX3" fmla="*/ 476250 w 1863725"/>
              <a:gd name="connsiteY3" fmla="*/ 295647 h 569923"/>
              <a:gd name="connsiteX4" fmla="*/ 482600 w 1863725"/>
              <a:gd name="connsiteY4" fmla="*/ 114672 h 569923"/>
              <a:gd name="connsiteX5" fmla="*/ 349250 w 1863725"/>
              <a:gd name="connsiteY5" fmla="*/ 79747 h 569923"/>
              <a:gd name="connsiteX6" fmla="*/ 263525 w 1863725"/>
              <a:gd name="connsiteY6" fmla="*/ 184522 h 569923"/>
              <a:gd name="connsiteX7" fmla="*/ 311150 w 1863725"/>
              <a:gd name="connsiteY7" fmla="*/ 349622 h 569923"/>
              <a:gd name="connsiteX8" fmla="*/ 441325 w 1863725"/>
              <a:gd name="connsiteY8" fmla="*/ 492497 h 569923"/>
              <a:gd name="connsiteX9" fmla="*/ 615950 w 1863725"/>
              <a:gd name="connsiteY9" fmla="*/ 479797 h 569923"/>
              <a:gd name="connsiteX10" fmla="*/ 641350 w 1863725"/>
              <a:gd name="connsiteY10" fmla="*/ 301997 h 569923"/>
              <a:gd name="connsiteX11" fmla="*/ 812800 w 1863725"/>
              <a:gd name="connsiteY11" fmla="*/ 263897 h 569923"/>
              <a:gd name="connsiteX12" fmla="*/ 854075 w 1863725"/>
              <a:gd name="connsiteY12" fmla="*/ 108322 h 569923"/>
              <a:gd name="connsiteX13" fmla="*/ 974725 w 1863725"/>
              <a:gd name="connsiteY13" fmla="*/ 372 h 569923"/>
              <a:gd name="connsiteX14" fmla="*/ 1104900 w 1863725"/>
              <a:gd name="connsiteY14" fmla="*/ 98797 h 569923"/>
              <a:gd name="connsiteX15" fmla="*/ 1006475 w 1863725"/>
              <a:gd name="connsiteY15" fmla="*/ 282947 h 569923"/>
              <a:gd name="connsiteX16" fmla="*/ 857250 w 1863725"/>
              <a:gd name="connsiteY16" fmla="*/ 403597 h 569923"/>
              <a:gd name="connsiteX17" fmla="*/ 1009650 w 1863725"/>
              <a:gd name="connsiteY17" fmla="*/ 568697 h 569923"/>
              <a:gd name="connsiteX18" fmla="*/ 1076325 w 1863725"/>
              <a:gd name="connsiteY18" fmla="*/ 311522 h 569923"/>
              <a:gd name="connsiteX19" fmla="*/ 1158875 w 1863725"/>
              <a:gd name="connsiteY19" fmla="*/ 346447 h 569923"/>
              <a:gd name="connsiteX20" fmla="*/ 1228725 w 1863725"/>
              <a:gd name="connsiteY20" fmla="*/ 282947 h 569923"/>
              <a:gd name="connsiteX21" fmla="*/ 1416050 w 1863725"/>
              <a:gd name="connsiteY21" fmla="*/ 533772 h 569923"/>
              <a:gd name="connsiteX22" fmla="*/ 1495425 w 1863725"/>
              <a:gd name="connsiteY22" fmla="*/ 225797 h 569923"/>
              <a:gd name="connsiteX23" fmla="*/ 1708150 w 1863725"/>
              <a:gd name="connsiteY23" fmla="*/ 368672 h 569923"/>
              <a:gd name="connsiteX24" fmla="*/ 1863725 w 1863725"/>
              <a:gd name="connsiteY24" fmla="*/ 349622 h 569923"/>
              <a:gd name="connsiteX0" fmla="*/ 0 w 1863725"/>
              <a:gd name="connsiteY0" fmla="*/ 194047 h 571062"/>
              <a:gd name="connsiteX1" fmla="*/ 76200 w 1863725"/>
              <a:gd name="connsiteY1" fmla="*/ 355972 h 571062"/>
              <a:gd name="connsiteX2" fmla="*/ 288925 w 1863725"/>
              <a:gd name="connsiteY2" fmla="*/ 406772 h 571062"/>
              <a:gd name="connsiteX3" fmla="*/ 476250 w 1863725"/>
              <a:gd name="connsiteY3" fmla="*/ 295647 h 571062"/>
              <a:gd name="connsiteX4" fmla="*/ 482600 w 1863725"/>
              <a:gd name="connsiteY4" fmla="*/ 114672 h 571062"/>
              <a:gd name="connsiteX5" fmla="*/ 349250 w 1863725"/>
              <a:gd name="connsiteY5" fmla="*/ 79747 h 571062"/>
              <a:gd name="connsiteX6" fmla="*/ 263525 w 1863725"/>
              <a:gd name="connsiteY6" fmla="*/ 184522 h 571062"/>
              <a:gd name="connsiteX7" fmla="*/ 311150 w 1863725"/>
              <a:gd name="connsiteY7" fmla="*/ 349622 h 571062"/>
              <a:gd name="connsiteX8" fmla="*/ 441325 w 1863725"/>
              <a:gd name="connsiteY8" fmla="*/ 492497 h 571062"/>
              <a:gd name="connsiteX9" fmla="*/ 615950 w 1863725"/>
              <a:gd name="connsiteY9" fmla="*/ 479797 h 571062"/>
              <a:gd name="connsiteX10" fmla="*/ 641350 w 1863725"/>
              <a:gd name="connsiteY10" fmla="*/ 301997 h 571062"/>
              <a:gd name="connsiteX11" fmla="*/ 812800 w 1863725"/>
              <a:gd name="connsiteY11" fmla="*/ 263897 h 571062"/>
              <a:gd name="connsiteX12" fmla="*/ 854075 w 1863725"/>
              <a:gd name="connsiteY12" fmla="*/ 108322 h 571062"/>
              <a:gd name="connsiteX13" fmla="*/ 974725 w 1863725"/>
              <a:gd name="connsiteY13" fmla="*/ 372 h 571062"/>
              <a:gd name="connsiteX14" fmla="*/ 1104900 w 1863725"/>
              <a:gd name="connsiteY14" fmla="*/ 98797 h 571062"/>
              <a:gd name="connsiteX15" fmla="*/ 1006475 w 1863725"/>
              <a:gd name="connsiteY15" fmla="*/ 282947 h 571062"/>
              <a:gd name="connsiteX16" fmla="*/ 857250 w 1863725"/>
              <a:gd name="connsiteY16" fmla="*/ 403597 h 571062"/>
              <a:gd name="connsiteX17" fmla="*/ 1009650 w 1863725"/>
              <a:gd name="connsiteY17" fmla="*/ 568697 h 571062"/>
              <a:gd name="connsiteX18" fmla="*/ 1076325 w 1863725"/>
              <a:gd name="connsiteY18" fmla="*/ 311522 h 571062"/>
              <a:gd name="connsiteX19" fmla="*/ 1158875 w 1863725"/>
              <a:gd name="connsiteY19" fmla="*/ 346447 h 571062"/>
              <a:gd name="connsiteX20" fmla="*/ 1228725 w 1863725"/>
              <a:gd name="connsiteY20" fmla="*/ 282947 h 571062"/>
              <a:gd name="connsiteX21" fmla="*/ 1416050 w 1863725"/>
              <a:gd name="connsiteY21" fmla="*/ 533772 h 571062"/>
              <a:gd name="connsiteX22" fmla="*/ 1495425 w 1863725"/>
              <a:gd name="connsiteY22" fmla="*/ 225797 h 571062"/>
              <a:gd name="connsiteX23" fmla="*/ 1708150 w 1863725"/>
              <a:gd name="connsiteY23" fmla="*/ 368672 h 571062"/>
              <a:gd name="connsiteX24" fmla="*/ 1863725 w 1863725"/>
              <a:gd name="connsiteY24" fmla="*/ 349622 h 571062"/>
              <a:gd name="connsiteX0" fmla="*/ 0 w 1863725"/>
              <a:gd name="connsiteY0" fmla="*/ 194047 h 582467"/>
              <a:gd name="connsiteX1" fmla="*/ 76200 w 1863725"/>
              <a:gd name="connsiteY1" fmla="*/ 355972 h 582467"/>
              <a:gd name="connsiteX2" fmla="*/ 288925 w 1863725"/>
              <a:gd name="connsiteY2" fmla="*/ 406772 h 582467"/>
              <a:gd name="connsiteX3" fmla="*/ 476250 w 1863725"/>
              <a:gd name="connsiteY3" fmla="*/ 295647 h 582467"/>
              <a:gd name="connsiteX4" fmla="*/ 482600 w 1863725"/>
              <a:gd name="connsiteY4" fmla="*/ 114672 h 582467"/>
              <a:gd name="connsiteX5" fmla="*/ 349250 w 1863725"/>
              <a:gd name="connsiteY5" fmla="*/ 79747 h 582467"/>
              <a:gd name="connsiteX6" fmla="*/ 263525 w 1863725"/>
              <a:gd name="connsiteY6" fmla="*/ 184522 h 582467"/>
              <a:gd name="connsiteX7" fmla="*/ 311150 w 1863725"/>
              <a:gd name="connsiteY7" fmla="*/ 349622 h 582467"/>
              <a:gd name="connsiteX8" fmla="*/ 441325 w 1863725"/>
              <a:gd name="connsiteY8" fmla="*/ 492497 h 582467"/>
              <a:gd name="connsiteX9" fmla="*/ 615950 w 1863725"/>
              <a:gd name="connsiteY9" fmla="*/ 479797 h 582467"/>
              <a:gd name="connsiteX10" fmla="*/ 641350 w 1863725"/>
              <a:gd name="connsiteY10" fmla="*/ 301997 h 582467"/>
              <a:gd name="connsiteX11" fmla="*/ 812800 w 1863725"/>
              <a:gd name="connsiteY11" fmla="*/ 263897 h 582467"/>
              <a:gd name="connsiteX12" fmla="*/ 854075 w 1863725"/>
              <a:gd name="connsiteY12" fmla="*/ 108322 h 582467"/>
              <a:gd name="connsiteX13" fmla="*/ 974725 w 1863725"/>
              <a:gd name="connsiteY13" fmla="*/ 372 h 582467"/>
              <a:gd name="connsiteX14" fmla="*/ 1104900 w 1863725"/>
              <a:gd name="connsiteY14" fmla="*/ 98797 h 582467"/>
              <a:gd name="connsiteX15" fmla="*/ 1006475 w 1863725"/>
              <a:gd name="connsiteY15" fmla="*/ 282947 h 582467"/>
              <a:gd name="connsiteX16" fmla="*/ 857250 w 1863725"/>
              <a:gd name="connsiteY16" fmla="*/ 403597 h 582467"/>
              <a:gd name="connsiteX17" fmla="*/ 1009650 w 1863725"/>
              <a:gd name="connsiteY17" fmla="*/ 568697 h 582467"/>
              <a:gd name="connsiteX18" fmla="*/ 1076325 w 1863725"/>
              <a:gd name="connsiteY18" fmla="*/ 311522 h 582467"/>
              <a:gd name="connsiteX19" fmla="*/ 1158875 w 1863725"/>
              <a:gd name="connsiteY19" fmla="*/ 346447 h 582467"/>
              <a:gd name="connsiteX20" fmla="*/ 1228725 w 1863725"/>
              <a:gd name="connsiteY20" fmla="*/ 282947 h 582467"/>
              <a:gd name="connsiteX21" fmla="*/ 1416050 w 1863725"/>
              <a:gd name="connsiteY21" fmla="*/ 533772 h 582467"/>
              <a:gd name="connsiteX22" fmla="*/ 1495425 w 1863725"/>
              <a:gd name="connsiteY22" fmla="*/ 225797 h 582467"/>
              <a:gd name="connsiteX23" fmla="*/ 1708150 w 1863725"/>
              <a:gd name="connsiteY23" fmla="*/ 368672 h 582467"/>
              <a:gd name="connsiteX24" fmla="*/ 1863725 w 1863725"/>
              <a:gd name="connsiteY24" fmla="*/ 349622 h 5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3725" h="582467">
                <a:moveTo>
                  <a:pt x="0" y="194047"/>
                </a:moveTo>
                <a:cubicBezTo>
                  <a:pt x="14023" y="257282"/>
                  <a:pt x="28046" y="320518"/>
                  <a:pt x="76200" y="355972"/>
                </a:cubicBezTo>
                <a:cubicBezTo>
                  <a:pt x="124354" y="391426"/>
                  <a:pt x="222250" y="416826"/>
                  <a:pt x="288925" y="406772"/>
                </a:cubicBezTo>
                <a:cubicBezTo>
                  <a:pt x="355600" y="396718"/>
                  <a:pt x="443971" y="344330"/>
                  <a:pt x="476250" y="295647"/>
                </a:cubicBezTo>
                <a:cubicBezTo>
                  <a:pt x="508529" y="246964"/>
                  <a:pt x="503767" y="150655"/>
                  <a:pt x="482600" y="114672"/>
                </a:cubicBezTo>
                <a:cubicBezTo>
                  <a:pt x="461433" y="78689"/>
                  <a:pt x="385762" y="68105"/>
                  <a:pt x="349250" y="79747"/>
                </a:cubicBezTo>
                <a:cubicBezTo>
                  <a:pt x="312738" y="91389"/>
                  <a:pt x="269875" y="139543"/>
                  <a:pt x="263525" y="184522"/>
                </a:cubicBezTo>
                <a:cubicBezTo>
                  <a:pt x="257175" y="229501"/>
                  <a:pt x="281517" y="298293"/>
                  <a:pt x="311150" y="349622"/>
                </a:cubicBezTo>
                <a:cubicBezTo>
                  <a:pt x="340783" y="400951"/>
                  <a:pt x="390525" y="470801"/>
                  <a:pt x="441325" y="492497"/>
                </a:cubicBezTo>
                <a:cubicBezTo>
                  <a:pt x="492125" y="514193"/>
                  <a:pt x="582613" y="511547"/>
                  <a:pt x="615950" y="479797"/>
                </a:cubicBezTo>
                <a:cubicBezTo>
                  <a:pt x="649287" y="448047"/>
                  <a:pt x="608542" y="337980"/>
                  <a:pt x="641350" y="301997"/>
                </a:cubicBezTo>
                <a:cubicBezTo>
                  <a:pt x="674158" y="266014"/>
                  <a:pt x="777346" y="296176"/>
                  <a:pt x="812800" y="263897"/>
                </a:cubicBezTo>
                <a:cubicBezTo>
                  <a:pt x="848254" y="231618"/>
                  <a:pt x="842963" y="209393"/>
                  <a:pt x="854075" y="108322"/>
                </a:cubicBezTo>
                <a:cubicBezTo>
                  <a:pt x="865187" y="7251"/>
                  <a:pt x="932921" y="1959"/>
                  <a:pt x="974725" y="372"/>
                </a:cubicBezTo>
                <a:cubicBezTo>
                  <a:pt x="1016529" y="-1215"/>
                  <a:pt x="1096433" y="-2274"/>
                  <a:pt x="1104900" y="98797"/>
                </a:cubicBezTo>
                <a:cubicBezTo>
                  <a:pt x="1113367" y="199868"/>
                  <a:pt x="1063625" y="225797"/>
                  <a:pt x="1006475" y="282947"/>
                </a:cubicBezTo>
                <a:cubicBezTo>
                  <a:pt x="949325" y="340097"/>
                  <a:pt x="878946" y="282947"/>
                  <a:pt x="857250" y="403597"/>
                </a:cubicBezTo>
                <a:cubicBezTo>
                  <a:pt x="835554" y="524247"/>
                  <a:pt x="919163" y="618968"/>
                  <a:pt x="1009650" y="568697"/>
                </a:cubicBezTo>
                <a:cubicBezTo>
                  <a:pt x="1100137" y="518426"/>
                  <a:pt x="1051454" y="348564"/>
                  <a:pt x="1076325" y="311522"/>
                </a:cubicBezTo>
                <a:cubicBezTo>
                  <a:pt x="1101196" y="274480"/>
                  <a:pt x="1133475" y="351209"/>
                  <a:pt x="1158875" y="346447"/>
                </a:cubicBezTo>
                <a:cubicBezTo>
                  <a:pt x="1184275" y="341685"/>
                  <a:pt x="1185863" y="251726"/>
                  <a:pt x="1228725" y="282947"/>
                </a:cubicBezTo>
                <a:cubicBezTo>
                  <a:pt x="1271588" y="314168"/>
                  <a:pt x="1317625" y="568697"/>
                  <a:pt x="1416050" y="533772"/>
                </a:cubicBezTo>
                <a:cubicBezTo>
                  <a:pt x="1514475" y="498847"/>
                  <a:pt x="1446742" y="253314"/>
                  <a:pt x="1495425" y="225797"/>
                </a:cubicBezTo>
                <a:cubicBezTo>
                  <a:pt x="1544108" y="198280"/>
                  <a:pt x="1624542" y="363910"/>
                  <a:pt x="1708150" y="368672"/>
                </a:cubicBezTo>
                <a:cubicBezTo>
                  <a:pt x="1791758" y="373434"/>
                  <a:pt x="1796521" y="353855"/>
                  <a:pt x="1863725" y="349622"/>
                </a:cubicBezTo>
              </a:path>
            </a:pathLst>
          </a:custGeom>
          <a:noFill/>
          <a:ln w="38100" cap="rnd">
            <a:solidFill>
              <a:schemeClr val="accent3"/>
            </a:solidFill>
            <a:prstDash val="sys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5133828D-8EC7-44C7-8B58-2FAB06E25856}"/>
              </a:ext>
            </a:extLst>
          </p:cNvPr>
          <p:cNvSpPr/>
          <p:nvPr/>
        </p:nvSpPr>
        <p:spPr>
          <a:xfrm>
            <a:off x="5701085" y="2099144"/>
            <a:ext cx="5756745" cy="4031312"/>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704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470-20B4-41F9-AE4C-2E0D6209DAC1}"/>
              </a:ext>
            </a:extLst>
          </p:cNvPr>
          <p:cNvSpPr>
            <a:spLocks noGrp="1"/>
          </p:cNvSpPr>
          <p:nvPr>
            <p:ph type="title"/>
          </p:nvPr>
        </p:nvSpPr>
        <p:spPr>
          <a:xfrm>
            <a:off x="838200" y="365125"/>
            <a:ext cx="10297131" cy="1325563"/>
          </a:xfrm>
        </p:spPr>
        <p:txBody>
          <a:bodyPr/>
          <a:lstStyle/>
          <a:p>
            <a:r>
              <a:rPr lang="fr-FR" dirty="0"/>
              <a:t>Intra-</a:t>
            </a:r>
            <a:r>
              <a:rPr lang="fr-FR" dirty="0" err="1"/>
              <a:t>specific</a:t>
            </a:r>
            <a:r>
              <a:rPr lang="fr-FR" dirty="0"/>
              <a:t> </a:t>
            </a:r>
            <a:r>
              <a:rPr lang="fr-FR" dirty="0" err="1"/>
              <a:t>variability</a:t>
            </a:r>
            <a:r>
              <a:rPr lang="fr-FR" dirty="0"/>
              <a:t> </a:t>
            </a:r>
            <a:r>
              <a:rPr lang="fr-FR" dirty="0" err="1"/>
              <a:t>matters</a:t>
            </a:r>
            <a:br>
              <a:rPr lang="fr-FR" dirty="0"/>
            </a:br>
            <a:r>
              <a:rPr lang="fr-FR" dirty="0"/>
              <a:t>and impacts the </a:t>
            </a:r>
            <a:r>
              <a:rPr lang="fr-FR" dirty="0" err="1"/>
              <a:t>community</a:t>
            </a:r>
            <a:r>
              <a:rPr lang="fr-FR" dirty="0"/>
              <a:t> </a:t>
            </a:r>
            <a:r>
              <a:rPr lang="fr-FR" dirty="0" err="1"/>
              <a:t>responses</a:t>
            </a:r>
            <a:endParaRPr lang="en-GB" dirty="0"/>
          </a:p>
        </p:txBody>
      </p:sp>
      <p:pic>
        <p:nvPicPr>
          <p:cNvPr id="6" name="Image 6">
            <a:extLst>
              <a:ext uri="{FF2B5EF4-FFF2-40B4-BE49-F238E27FC236}">
                <a16:creationId xmlns:a16="http://schemas.microsoft.com/office/drawing/2014/main" id="{816D7FA1-8E97-4A24-9334-F2E06677DB47}"/>
              </a:ext>
            </a:extLst>
          </p:cNvPr>
          <p:cNvPicPr>
            <a:picLocks noChangeAspect="1"/>
          </p:cNvPicPr>
          <p:nvPr/>
        </p:nvPicPr>
        <p:blipFill>
          <a:blip r:embed="rId2"/>
          <a:stretch>
            <a:fillRect/>
          </a:stretch>
        </p:blipFill>
        <p:spPr>
          <a:xfrm>
            <a:off x="660188" y="2117909"/>
            <a:ext cx="3070696" cy="2992533"/>
          </a:xfrm>
          <a:prstGeom prst="rect">
            <a:avLst/>
          </a:prstGeom>
        </p:spPr>
      </p:pic>
      <p:pic>
        <p:nvPicPr>
          <p:cNvPr id="8" name="Picture 7">
            <a:extLst>
              <a:ext uri="{FF2B5EF4-FFF2-40B4-BE49-F238E27FC236}">
                <a16:creationId xmlns:a16="http://schemas.microsoft.com/office/drawing/2014/main" id="{9859D286-CA2F-4ACE-9679-D0A5686EEA1F}"/>
              </a:ext>
            </a:extLst>
          </p:cNvPr>
          <p:cNvPicPr>
            <a:picLocks noChangeAspect="1"/>
          </p:cNvPicPr>
          <p:nvPr/>
        </p:nvPicPr>
        <p:blipFill>
          <a:blip r:embed="rId3"/>
          <a:stretch>
            <a:fillRect/>
          </a:stretch>
        </p:blipFill>
        <p:spPr>
          <a:xfrm>
            <a:off x="4464218" y="2166716"/>
            <a:ext cx="3137852" cy="2894918"/>
          </a:xfrm>
          <a:prstGeom prst="rect">
            <a:avLst/>
          </a:prstGeom>
        </p:spPr>
      </p:pic>
      <p:cxnSp>
        <p:nvCxnSpPr>
          <p:cNvPr id="10" name="Straight Arrow Connector 9">
            <a:extLst>
              <a:ext uri="{FF2B5EF4-FFF2-40B4-BE49-F238E27FC236}">
                <a16:creationId xmlns:a16="http://schemas.microsoft.com/office/drawing/2014/main" id="{5DC3ECA3-917D-44B0-A34C-CB2855B1F4FF}"/>
              </a:ext>
            </a:extLst>
          </p:cNvPr>
          <p:cNvCxnSpPr>
            <a:cxnSpLocks/>
          </p:cNvCxnSpPr>
          <p:nvPr/>
        </p:nvCxnSpPr>
        <p:spPr>
          <a:xfrm flipV="1">
            <a:off x="7810174" y="2350055"/>
            <a:ext cx="0" cy="443073"/>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BD3C9E1-19B6-44F6-B236-12D3B099A18B}"/>
              </a:ext>
            </a:extLst>
          </p:cNvPr>
          <p:cNvSpPr txBox="1"/>
          <p:nvPr/>
        </p:nvSpPr>
        <p:spPr>
          <a:xfrm>
            <a:off x="7855326" y="2246204"/>
            <a:ext cx="1105880" cy="646331"/>
          </a:xfrm>
          <a:prstGeom prst="rect">
            <a:avLst/>
          </a:prstGeom>
          <a:noFill/>
        </p:spPr>
        <p:txBody>
          <a:bodyPr wrap="none" rtlCol="0">
            <a:spAutoFit/>
          </a:bodyPr>
          <a:lstStyle/>
          <a:p>
            <a:r>
              <a:rPr lang="fr-FR" dirty="0" err="1">
                <a:solidFill>
                  <a:schemeClr val="tx1">
                    <a:lumMod val="65000"/>
                    <a:lumOff val="35000"/>
                  </a:schemeClr>
                </a:solidFill>
              </a:rPr>
              <a:t>Species</a:t>
            </a:r>
            <a:r>
              <a:rPr lang="fr-FR" dirty="0">
                <a:solidFill>
                  <a:schemeClr val="tx1">
                    <a:lumMod val="65000"/>
                    <a:lumOff val="35000"/>
                  </a:schemeClr>
                </a:solidFill>
              </a:rPr>
              <a:t> </a:t>
            </a:r>
          </a:p>
          <a:p>
            <a:r>
              <a:rPr lang="fr-FR" dirty="0">
                <a:solidFill>
                  <a:schemeClr val="tx1">
                    <a:lumMod val="65000"/>
                    <a:lumOff val="35000"/>
                  </a:schemeClr>
                </a:solidFill>
              </a:rPr>
              <a:t>turn-over</a:t>
            </a:r>
            <a:endParaRPr lang="en-GB" dirty="0">
              <a:solidFill>
                <a:schemeClr val="tx1">
                  <a:lumMod val="65000"/>
                  <a:lumOff val="35000"/>
                </a:schemeClr>
              </a:solidFill>
            </a:endParaRPr>
          </a:p>
        </p:txBody>
      </p:sp>
      <p:sp>
        <p:nvSpPr>
          <p:cNvPr id="13" name="TextBox 12">
            <a:extLst>
              <a:ext uri="{FF2B5EF4-FFF2-40B4-BE49-F238E27FC236}">
                <a16:creationId xmlns:a16="http://schemas.microsoft.com/office/drawing/2014/main" id="{9C063E4A-CB9F-4CAC-9FFE-8BE2150A3263}"/>
              </a:ext>
            </a:extLst>
          </p:cNvPr>
          <p:cNvSpPr txBox="1"/>
          <p:nvPr/>
        </p:nvSpPr>
        <p:spPr>
          <a:xfrm>
            <a:off x="7895270" y="3057539"/>
            <a:ext cx="398803" cy="296209"/>
          </a:xfrm>
          <a:prstGeom prst="rect">
            <a:avLst/>
          </a:prstGeom>
          <a:noFill/>
        </p:spPr>
        <p:txBody>
          <a:bodyPr wrap="none" rtlCol="0">
            <a:spAutoFit/>
          </a:bodyPr>
          <a:lstStyle/>
          <a:p>
            <a:r>
              <a:rPr lang="fr-FR" dirty="0">
                <a:solidFill>
                  <a:schemeClr val="tx1">
                    <a:lumMod val="65000"/>
                    <a:lumOff val="35000"/>
                  </a:schemeClr>
                </a:solidFill>
              </a:rPr>
              <a:t>ISV</a:t>
            </a:r>
            <a:endParaRPr lang="en-GB" dirty="0">
              <a:solidFill>
                <a:schemeClr val="tx1">
                  <a:lumMod val="65000"/>
                  <a:lumOff val="35000"/>
                </a:schemeClr>
              </a:solidFill>
            </a:endParaRPr>
          </a:p>
        </p:txBody>
      </p:sp>
      <p:cxnSp>
        <p:nvCxnSpPr>
          <p:cNvPr id="17" name="Straight Arrow Connector 16">
            <a:extLst>
              <a:ext uri="{FF2B5EF4-FFF2-40B4-BE49-F238E27FC236}">
                <a16:creationId xmlns:a16="http://schemas.microsoft.com/office/drawing/2014/main" id="{66B8F0C7-7E9E-4ACB-9564-F64F723BB805}"/>
              </a:ext>
            </a:extLst>
          </p:cNvPr>
          <p:cNvCxnSpPr>
            <a:cxnSpLocks/>
          </p:cNvCxnSpPr>
          <p:nvPr/>
        </p:nvCxnSpPr>
        <p:spPr>
          <a:xfrm flipV="1">
            <a:off x="7810174" y="2976468"/>
            <a:ext cx="0" cy="443073"/>
          </a:xfrm>
          <a:prstGeom prst="straightConnector1">
            <a:avLst/>
          </a:prstGeom>
          <a:ln w="28575">
            <a:solidFill>
              <a:schemeClr val="tx1">
                <a:lumMod val="65000"/>
                <a:lumOff val="3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3970F67-106F-4B47-9142-9C7C1A5A057C}"/>
              </a:ext>
            </a:extLst>
          </p:cNvPr>
          <p:cNvSpPr/>
          <p:nvPr/>
        </p:nvSpPr>
        <p:spPr>
          <a:xfrm>
            <a:off x="7612432" y="4741538"/>
            <a:ext cx="681641" cy="209815"/>
          </a:xfrm>
          <a:prstGeom prst="rect">
            <a:avLst/>
          </a:prstGeom>
        </p:spPr>
        <p:txBody>
          <a:bodyPr wrap="none">
            <a:spAutoFit/>
          </a:bodyPr>
          <a:lstStyle/>
          <a:p>
            <a:r>
              <a:rPr lang="en-US" sz="1100" dirty="0"/>
              <a:t>Jung 2014</a:t>
            </a:r>
            <a:endParaRPr lang="en-GB" sz="1100" dirty="0"/>
          </a:p>
        </p:txBody>
      </p:sp>
      <p:sp>
        <p:nvSpPr>
          <p:cNvPr id="24" name="Content Placeholder 3">
            <a:extLst>
              <a:ext uri="{FF2B5EF4-FFF2-40B4-BE49-F238E27FC236}">
                <a16:creationId xmlns:a16="http://schemas.microsoft.com/office/drawing/2014/main" id="{B1B68198-66AB-42D7-A20F-28E648C8A60B}"/>
              </a:ext>
            </a:extLst>
          </p:cNvPr>
          <p:cNvSpPr>
            <a:spLocks noGrp="1"/>
          </p:cNvSpPr>
          <p:nvPr>
            <p:ph sz="half" idx="1"/>
          </p:nvPr>
        </p:nvSpPr>
        <p:spPr>
          <a:xfrm>
            <a:off x="316096" y="5413927"/>
            <a:ext cx="4146956" cy="941008"/>
          </a:xfrm>
        </p:spPr>
        <p:txBody>
          <a:bodyPr>
            <a:normAutofit/>
          </a:bodyPr>
          <a:lstStyle/>
          <a:p>
            <a:pPr marL="0" indent="0">
              <a:buNone/>
            </a:pPr>
            <a:r>
              <a:rPr lang="fr-FR" dirty="0"/>
              <a:t>Up to 40% of the total </a:t>
            </a:r>
            <a:r>
              <a:rPr lang="fr-FR" dirty="0" err="1"/>
              <a:t>variability</a:t>
            </a:r>
            <a:r>
              <a:rPr lang="fr-FR" dirty="0"/>
              <a:t> of </a:t>
            </a:r>
            <a:r>
              <a:rPr lang="fr-FR" dirty="0" err="1"/>
              <a:t>some</a:t>
            </a:r>
            <a:r>
              <a:rPr lang="fr-FR" dirty="0"/>
              <a:t> traits.</a:t>
            </a:r>
            <a:endParaRPr lang="en-GB" dirty="0"/>
          </a:p>
        </p:txBody>
      </p:sp>
      <p:sp>
        <p:nvSpPr>
          <p:cNvPr id="25" name="Content Placeholder 3">
            <a:extLst>
              <a:ext uri="{FF2B5EF4-FFF2-40B4-BE49-F238E27FC236}">
                <a16:creationId xmlns:a16="http://schemas.microsoft.com/office/drawing/2014/main" id="{5BE38504-549F-4F25-96E6-2482F633C8D0}"/>
              </a:ext>
            </a:extLst>
          </p:cNvPr>
          <p:cNvSpPr txBox="1">
            <a:spLocks/>
          </p:cNvSpPr>
          <p:nvPr/>
        </p:nvSpPr>
        <p:spPr>
          <a:xfrm>
            <a:off x="4610083" y="5441383"/>
            <a:ext cx="4146956" cy="941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Strong impact on </a:t>
            </a:r>
            <a:r>
              <a:rPr lang="fr-FR" dirty="0" err="1"/>
              <a:t>community</a:t>
            </a:r>
            <a:r>
              <a:rPr lang="fr-FR" dirty="0"/>
              <a:t> </a:t>
            </a:r>
            <a:r>
              <a:rPr lang="fr-FR" dirty="0" err="1"/>
              <a:t>response</a:t>
            </a:r>
            <a:endParaRPr lang="en-GB" dirty="0"/>
          </a:p>
        </p:txBody>
      </p:sp>
      <p:sp>
        <p:nvSpPr>
          <p:cNvPr id="14" name="Content Placeholder 3">
            <a:extLst>
              <a:ext uri="{FF2B5EF4-FFF2-40B4-BE49-F238E27FC236}">
                <a16:creationId xmlns:a16="http://schemas.microsoft.com/office/drawing/2014/main" id="{44B6088F-25EC-4841-BDBB-DB93B193517C}"/>
              </a:ext>
            </a:extLst>
          </p:cNvPr>
          <p:cNvSpPr txBox="1">
            <a:spLocks/>
          </p:cNvSpPr>
          <p:nvPr/>
        </p:nvSpPr>
        <p:spPr>
          <a:xfrm>
            <a:off x="9214238" y="2117909"/>
            <a:ext cx="2785451" cy="423702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err="1"/>
              <a:t>Should</a:t>
            </a:r>
            <a:r>
              <a:rPr lang="fr-FR" dirty="0"/>
              <a:t> </a:t>
            </a:r>
            <a:r>
              <a:rPr lang="fr-FR" dirty="0" err="1"/>
              <a:t>be</a:t>
            </a:r>
            <a:r>
              <a:rPr lang="fr-FR" dirty="0"/>
              <a:t> </a:t>
            </a:r>
            <a:r>
              <a:rPr lang="fr-FR" dirty="0" err="1"/>
              <a:t>considered</a:t>
            </a:r>
            <a:r>
              <a:rPr lang="fr-FR" dirty="0"/>
              <a:t> in:</a:t>
            </a:r>
          </a:p>
          <a:p>
            <a:pPr marL="0" indent="0">
              <a:buNone/>
            </a:pPr>
            <a:r>
              <a:rPr lang="fr-FR" dirty="0"/>
              <a:t>- ES </a:t>
            </a:r>
            <a:r>
              <a:rPr lang="fr-FR" dirty="0" err="1"/>
              <a:t>assessments</a:t>
            </a:r>
            <a:endParaRPr lang="fr-FR" dirty="0"/>
          </a:p>
          <a:p>
            <a:pPr marL="0" indent="0">
              <a:buFont typeface="Arial" panose="020B0604020202020204" pitchFamily="34" charset="0"/>
              <a:buNone/>
            </a:pPr>
            <a:endParaRPr lang="fr-FR" dirty="0"/>
          </a:p>
          <a:p>
            <a:pPr>
              <a:buFontTx/>
              <a:buChar char="-"/>
            </a:pPr>
            <a:r>
              <a:rPr lang="fr-FR" dirty="0"/>
              <a:t>Dynamic </a:t>
            </a:r>
            <a:r>
              <a:rPr lang="fr-FR" dirty="0" err="1"/>
              <a:t>models</a:t>
            </a:r>
            <a:endParaRPr lang="fr-FR" dirty="0"/>
          </a:p>
        </p:txBody>
      </p:sp>
      <p:sp>
        <p:nvSpPr>
          <p:cNvPr id="3" name="Slide Number Placeholder 2">
            <a:extLst>
              <a:ext uri="{FF2B5EF4-FFF2-40B4-BE49-F238E27FC236}">
                <a16:creationId xmlns:a16="http://schemas.microsoft.com/office/drawing/2014/main" id="{E57A2FBB-D09F-4468-A8E3-3D85FAC95DD5}"/>
              </a:ext>
            </a:extLst>
          </p:cNvPr>
          <p:cNvSpPr>
            <a:spLocks noGrp="1"/>
          </p:cNvSpPr>
          <p:nvPr>
            <p:ph type="sldNum" sz="quarter" idx="12"/>
          </p:nvPr>
        </p:nvSpPr>
        <p:spPr/>
        <p:txBody>
          <a:bodyPr/>
          <a:lstStyle/>
          <a:p>
            <a:fld id="{34BA187E-3B1D-49CC-A6C2-74DAB6A28C99}" type="slidenum">
              <a:rPr lang="en-GB" smtClean="0"/>
              <a:t>8</a:t>
            </a:fld>
            <a:endParaRPr lang="en-GB"/>
          </a:p>
        </p:txBody>
      </p:sp>
      <p:sp>
        <p:nvSpPr>
          <p:cNvPr id="4" name="Footer Placeholder 3">
            <a:extLst>
              <a:ext uri="{FF2B5EF4-FFF2-40B4-BE49-F238E27FC236}">
                <a16:creationId xmlns:a16="http://schemas.microsoft.com/office/drawing/2014/main" id="{AC7EFDD4-60F1-4A87-BED2-5C848F9F5523}"/>
              </a:ext>
            </a:extLst>
          </p:cNvPr>
          <p:cNvSpPr>
            <a:spLocks noGrp="1"/>
          </p:cNvSpPr>
          <p:nvPr>
            <p:ph type="ftr" sz="quarter" idx="11"/>
          </p:nvPr>
        </p:nvSpPr>
        <p:spPr/>
        <p:txBody>
          <a:bodyPr/>
          <a:lstStyle/>
          <a:p>
            <a:r>
              <a:rPr lang="fr-FR" dirty="0"/>
              <a:t>Introduction</a:t>
            </a:r>
            <a:endParaRPr lang="en-GB" dirty="0"/>
          </a:p>
        </p:txBody>
      </p:sp>
    </p:spTree>
    <p:extLst>
      <p:ext uri="{BB962C8B-B14F-4D97-AF65-F5344CB8AC3E}">
        <p14:creationId xmlns:p14="http://schemas.microsoft.com/office/powerpoint/2010/main" val="1225795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08DEF-8A35-4815-8F68-6C8B75553E66}"/>
              </a:ext>
            </a:extLst>
          </p:cNvPr>
          <p:cNvSpPr>
            <a:spLocks noGrp="1"/>
          </p:cNvSpPr>
          <p:nvPr>
            <p:ph type="title"/>
          </p:nvPr>
        </p:nvSpPr>
        <p:spPr/>
        <p:txBody>
          <a:bodyPr/>
          <a:lstStyle/>
          <a:p>
            <a:r>
              <a:rPr lang="fr-FR" dirty="0"/>
              <a:t>The </a:t>
            </a:r>
            <a:r>
              <a:rPr lang="fr-FR" dirty="0" err="1"/>
              <a:t>phenotypic</a:t>
            </a:r>
            <a:r>
              <a:rPr lang="fr-FR" dirty="0"/>
              <a:t> </a:t>
            </a:r>
            <a:r>
              <a:rPr lang="fr-FR" dirty="0" err="1"/>
              <a:t>plasticity</a:t>
            </a:r>
            <a:r>
              <a:rPr lang="fr-FR" dirty="0"/>
              <a:t>:</a:t>
            </a:r>
            <a:br>
              <a:rPr lang="fr-FR" dirty="0"/>
            </a:br>
            <a:r>
              <a:rPr lang="fr-FR" dirty="0"/>
              <a:t>one source of variation</a:t>
            </a:r>
            <a:endParaRPr lang="en-GB" dirty="0"/>
          </a:p>
        </p:txBody>
      </p:sp>
      <p:grpSp>
        <p:nvGrpSpPr>
          <p:cNvPr id="7" name="Group 6">
            <a:extLst>
              <a:ext uri="{FF2B5EF4-FFF2-40B4-BE49-F238E27FC236}">
                <a16:creationId xmlns:a16="http://schemas.microsoft.com/office/drawing/2014/main" id="{BB462A89-B9B9-4DC9-9B88-7E67ED7CC95C}"/>
              </a:ext>
            </a:extLst>
          </p:cNvPr>
          <p:cNvGrpSpPr/>
          <p:nvPr/>
        </p:nvGrpSpPr>
        <p:grpSpPr>
          <a:xfrm>
            <a:off x="1011459" y="1910272"/>
            <a:ext cx="4944582" cy="3937259"/>
            <a:chOff x="1151418" y="2068892"/>
            <a:chExt cx="4944582" cy="3937259"/>
          </a:xfrm>
        </p:grpSpPr>
        <p:pic>
          <p:nvPicPr>
            <p:cNvPr id="4" name="Picture 3">
              <a:extLst>
                <a:ext uri="{FF2B5EF4-FFF2-40B4-BE49-F238E27FC236}">
                  <a16:creationId xmlns:a16="http://schemas.microsoft.com/office/drawing/2014/main" id="{E3FFB068-2E2E-401E-8AD3-C439F9F48955}"/>
                </a:ext>
              </a:extLst>
            </p:cNvPr>
            <p:cNvPicPr>
              <a:picLocks noChangeAspect="1"/>
            </p:cNvPicPr>
            <p:nvPr/>
          </p:nvPicPr>
          <p:blipFill rotWithShape="1">
            <a:blip r:embed="rId2">
              <a:extLst>
                <a:ext uri="{28A0092B-C50C-407E-A947-70E740481C1C}">
                  <a14:useLocalDpi xmlns:a14="http://schemas.microsoft.com/office/drawing/2010/main" val="0"/>
                </a:ext>
              </a:extLst>
            </a:blip>
            <a:srcRect r="384"/>
            <a:stretch/>
          </p:blipFill>
          <p:spPr>
            <a:xfrm>
              <a:off x="1151418" y="2228654"/>
              <a:ext cx="4944582" cy="3777497"/>
            </a:xfrm>
            <a:prstGeom prst="rect">
              <a:avLst/>
            </a:prstGeom>
          </p:spPr>
        </p:pic>
        <p:sp>
          <p:nvSpPr>
            <p:cNvPr id="3" name="Rectangle 2">
              <a:extLst>
                <a:ext uri="{FF2B5EF4-FFF2-40B4-BE49-F238E27FC236}">
                  <a16:creationId xmlns:a16="http://schemas.microsoft.com/office/drawing/2014/main" id="{E2C9E960-FCB2-4E73-84A2-5712FBD9947F}"/>
                </a:ext>
              </a:extLst>
            </p:cNvPr>
            <p:cNvSpPr/>
            <p:nvPr/>
          </p:nvSpPr>
          <p:spPr>
            <a:xfrm>
              <a:off x="2752531" y="2068892"/>
              <a:ext cx="933061" cy="3333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5A9F1115-FA26-40C6-897F-D649C4B5C92E}"/>
                </a:ext>
              </a:extLst>
            </p:cNvPr>
            <p:cNvSpPr/>
            <p:nvPr/>
          </p:nvSpPr>
          <p:spPr>
            <a:xfrm>
              <a:off x="2341985" y="5327779"/>
              <a:ext cx="1884782" cy="612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Slide Number Placeholder 7">
            <a:extLst>
              <a:ext uri="{FF2B5EF4-FFF2-40B4-BE49-F238E27FC236}">
                <a16:creationId xmlns:a16="http://schemas.microsoft.com/office/drawing/2014/main" id="{1818DAF8-BF51-4876-9C14-AA68C0CD04D9}"/>
              </a:ext>
            </a:extLst>
          </p:cNvPr>
          <p:cNvSpPr>
            <a:spLocks noGrp="1"/>
          </p:cNvSpPr>
          <p:nvPr>
            <p:ph type="sldNum" sz="quarter" idx="12"/>
          </p:nvPr>
        </p:nvSpPr>
        <p:spPr/>
        <p:txBody>
          <a:bodyPr/>
          <a:lstStyle/>
          <a:p>
            <a:fld id="{34BA187E-3B1D-49CC-A6C2-74DAB6A28C99}" type="slidenum">
              <a:rPr lang="en-GB" smtClean="0"/>
              <a:t>9</a:t>
            </a:fld>
            <a:endParaRPr lang="en-GB"/>
          </a:p>
        </p:txBody>
      </p:sp>
      <p:sp>
        <p:nvSpPr>
          <p:cNvPr id="9" name="Footer Placeholder 8">
            <a:extLst>
              <a:ext uri="{FF2B5EF4-FFF2-40B4-BE49-F238E27FC236}">
                <a16:creationId xmlns:a16="http://schemas.microsoft.com/office/drawing/2014/main" id="{74E11629-FDF8-4D9D-84A1-7CB98CF9299B}"/>
              </a:ext>
            </a:extLst>
          </p:cNvPr>
          <p:cNvSpPr>
            <a:spLocks noGrp="1"/>
          </p:cNvSpPr>
          <p:nvPr>
            <p:ph type="ftr" sz="quarter" idx="11"/>
          </p:nvPr>
        </p:nvSpPr>
        <p:spPr/>
        <p:txBody>
          <a:bodyPr/>
          <a:lstStyle/>
          <a:p>
            <a:r>
              <a:rPr lang="fr-FR" dirty="0"/>
              <a:t>Introduction</a:t>
            </a:r>
            <a:endParaRPr lang="en-GB" dirty="0"/>
          </a:p>
        </p:txBody>
      </p:sp>
    </p:spTree>
    <p:extLst>
      <p:ext uri="{BB962C8B-B14F-4D97-AF65-F5344CB8AC3E}">
        <p14:creationId xmlns:p14="http://schemas.microsoft.com/office/powerpoint/2010/main" val="1348356497"/>
      </p:ext>
    </p:extLst>
  </p:cSld>
  <p:clrMapOvr>
    <a:masterClrMapping/>
  </p:clrMapOvr>
</p:sld>
</file>

<file path=ppt/theme/theme1.xml><?xml version="1.0" encoding="utf-8"?>
<a:theme xmlns:a="http://schemas.openxmlformats.org/drawingml/2006/main" name="PhD-defence">
  <a:themeElements>
    <a:clrScheme name="PhD">
      <a:dk1>
        <a:sysClr val="windowText" lastClr="000000"/>
      </a:dk1>
      <a:lt1>
        <a:sysClr val="window" lastClr="FFFFFF"/>
      </a:lt1>
      <a:dk2>
        <a:srgbClr val="44546A"/>
      </a:dk2>
      <a:lt2>
        <a:srgbClr val="E7E6E6"/>
      </a:lt2>
      <a:accent1>
        <a:srgbClr val="DA4426"/>
      </a:accent1>
      <a:accent2>
        <a:srgbClr val="178E5B"/>
      </a:accent2>
      <a:accent3>
        <a:srgbClr val="F37820"/>
      </a:accent3>
      <a:accent4>
        <a:srgbClr val="36BEBE"/>
      </a:accent4>
      <a:accent5>
        <a:srgbClr val="FAC950"/>
      </a:accent5>
      <a:accent6>
        <a:srgbClr val="0C86BF"/>
      </a:accent6>
      <a:hlink>
        <a:srgbClr val="A5A5A5"/>
      </a:hlink>
      <a:folHlink>
        <a:srgbClr val="3F3F3F"/>
      </a:folHlink>
    </a:clrScheme>
    <a:fontScheme name="Custom 3">
      <a:majorFont>
        <a:latin typeface="Gill Sans MT"/>
        <a:ea typeface=""/>
        <a:cs typeface=""/>
      </a:majorFont>
      <a:minorFont>
        <a:latin typeface="Futura Bk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ce" id="{6A44465F-596F-473C-90DA-390CAE2C4EA0}" vid="{CBE85B21-356E-42C1-BF60-0D1C3DDFBC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PhD-defence</Template>
  <TotalTime>12662</TotalTime>
  <Words>1605</Words>
  <Application>Microsoft Office PowerPoint</Application>
  <PresentationFormat>Widescreen</PresentationFormat>
  <Paragraphs>494</Paragraphs>
  <Slides>63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Arial</vt:lpstr>
      <vt:lpstr>Calibri</vt:lpstr>
      <vt:lpstr>Futura</vt:lpstr>
      <vt:lpstr>Futura Bk BT</vt:lpstr>
      <vt:lpstr>Gill Sans MT</vt:lpstr>
      <vt:lpstr>Myriad Pro</vt:lpstr>
      <vt:lpstr>Quicksand</vt:lpstr>
      <vt:lpstr>Wingdings</vt:lpstr>
      <vt:lpstr>PhD-defence</vt:lpstr>
      <vt:lpstr>Mountain grassland dynamics: integrating phenotypic plasticity in a new agent-based model</vt:lpstr>
      <vt:lpstr>Introduction</vt:lpstr>
      <vt:lpstr>Mountain grasslands provide services</vt:lpstr>
      <vt:lpstr>Assessing grassland ecosystem services</vt:lpstr>
      <vt:lpstr>Assessing grassland ecosystem services</vt:lpstr>
      <vt:lpstr>Assessing grassland ecosystem services</vt:lpstr>
      <vt:lpstr>Assessing grassland ecosystem services</vt:lpstr>
      <vt:lpstr>Intra-specific variability matters and impacts the community responses</vt:lpstr>
      <vt:lpstr>The phenotypic plasticity: one source of variation</vt:lpstr>
      <vt:lpstr>The phenotypic plasticity: one source of variation</vt:lpstr>
      <vt:lpstr>Mechanistic models to understand</vt:lpstr>
      <vt:lpstr>Mechanistic models to understand</vt:lpstr>
      <vt:lpstr>How does phenotypic plasticity impact grassland community properties?</vt:lpstr>
      <vt:lpstr>How does phenotypic plasticity impact grassland community properties?</vt:lpstr>
      <vt:lpstr>How does phenotypic plasticity impact grassland community properties?</vt:lpstr>
      <vt:lpstr>Concepts</vt:lpstr>
      <vt:lpstr>PowerPoint Presentation</vt:lpstr>
      <vt:lpstr>PowerPoint Presentation</vt:lpstr>
      <vt:lpstr>Competition for resources</vt:lpstr>
      <vt:lpstr>Strategy trade-offs</vt:lpstr>
      <vt:lpstr>The model MountGrass</vt:lpstr>
      <vt:lpstr>MountGrass’ processes</vt:lpstr>
      <vt:lpstr>Space &amp; time:  the individual plant scale</vt:lpstr>
      <vt:lpstr>Plant carbon pools and allocation trade-offs</vt:lpstr>
      <vt:lpstr>Allocation trade-off into strategic trade-off</vt:lpstr>
      <vt:lpstr>Phenotypes and strategies</vt:lpstr>
      <vt:lpstr>Phenotypes and strategies</vt:lpstr>
      <vt:lpstr>Phenotypes and strategies</vt:lpstr>
      <vt:lpstr>Plasticity: the functional equilibrium</vt:lpstr>
      <vt:lpstr>Results</vt:lpstr>
      <vt:lpstr>PowerPoint Presentation</vt:lpstr>
      <vt:lpstr>Individual-level simulations</vt:lpstr>
      <vt:lpstr>Individual-level simulations</vt:lpstr>
      <vt:lpstr>Individual-level simulations</vt:lpstr>
      <vt:lpstr>Plasticity effect in homogeneous conditions</vt:lpstr>
      <vt:lpstr>Plasticity effect in homogeneous conditions</vt:lpstr>
      <vt:lpstr>Plasticity effect in homogeneous conditions</vt:lpstr>
      <vt:lpstr>Plasticity effect in homogeneous conditions</vt:lpstr>
      <vt:lpstr>Niche widening in homogeneous conditions</vt:lpstr>
      <vt:lpstr>Plasticity effect in heterogeneous conditions</vt:lpstr>
      <vt:lpstr>Plasticity effect in heterogeneous conditions</vt:lpstr>
      <vt:lpstr>PowerPoint Presentation</vt:lpstr>
      <vt:lpstr>PowerPoint Presentation</vt:lpstr>
      <vt:lpstr>PowerPoint Presentation</vt:lpstr>
      <vt:lpstr>Effects of plasticity on species diversity</vt:lpstr>
      <vt:lpstr>Effects of plasticity on species diversity</vt:lpstr>
      <vt:lpstr>A shift in meta-community structure?</vt:lpstr>
      <vt:lpstr>A shift in meta-community structure</vt:lpstr>
      <vt:lpstr>A shift in meta-community structure</vt:lpstr>
      <vt:lpstr>Results summary</vt:lpstr>
      <vt:lpstr>Discussion</vt:lpstr>
      <vt:lpstr>How plasticity favours exploitative species?</vt:lpstr>
      <vt:lpstr>Transfer to real systems?</vt:lpstr>
      <vt:lpstr>Dialogue between models &amp; empirical experiments</vt:lpstr>
      <vt:lpstr>Conclusions &amp; Outlook</vt:lpstr>
      <vt:lpstr>Modelling conclusions:</vt:lpstr>
      <vt:lpstr>Ecological conclusions:</vt:lpstr>
      <vt:lpstr>To go beyond</vt:lpstr>
      <vt:lpstr>Thank you!</vt:lpstr>
      <vt:lpstr>Bonus!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Mountain grassland dynamics: integrating phenotypic plasticity in a new agent-based model</dc:title>
  <dc:creator>Clemt</dc:creator>
  <cp:lastModifiedBy>Clemt</cp:lastModifiedBy>
  <cp:revision>279</cp:revision>
  <dcterms:created xsi:type="dcterms:W3CDTF">2018-11-06T10:56:40Z</dcterms:created>
  <dcterms:modified xsi:type="dcterms:W3CDTF">2018-11-28T09:49:53Z</dcterms:modified>
</cp:coreProperties>
</file>